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9" r:id="rId3"/>
    <p:sldId id="257" r:id="rId4"/>
    <p:sldId id="271" r:id="rId5"/>
    <p:sldId id="284" r:id="rId6"/>
    <p:sldId id="262" r:id="rId7"/>
    <p:sldId id="285" r:id="rId8"/>
    <p:sldId id="283" r:id="rId9"/>
    <p:sldId id="275" r:id="rId10"/>
    <p:sldId id="259" r:id="rId11"/>
    <p:sldId id="258" r:id="rId12"/>
    <p:sldId id="277" r:id="rId13"/>
    <p:sldId id="278" r:id="rId14"/>
    <p:sldId id="279" r:id="rId15"/>
    <p:sldId id="280" r:id="rId16"/>
    <p:sldId id="281" r:id="rId17"/>
    <p:sldId id="276" r:id="rId18"/>
    <p:sldId id="282" r:id="rId19"/>
    <p:sldId id="270" r:id="rId20"/>
    <p:sldId id="272" r:id="rId21"/>
    <p:sldId id="267" r:id="rId22"/>
    <p:sldId id="268" r:id="rId23"/>
    <p:sldId id="263" r:id="rId24"/>
    <p:sldId id="265" r:id="rId25"/>
  </p:sldIdLst>
  <p:sldSz cx="18288000" cy="10287000"/>
  <p:notesSz cx="6858000" cy="9144000"/>
  <p:embeddedFontLst>
    <p:embeddedFont>
      <p:font typeface="Jua" panose="020B0604020202020204" charset="-127"/>
      <p:regular r:id="rId27"/>
    </p:embeddedFont>
    <p:embeddedFont>
      <p:font typeface="Sniglet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64E"/>
    <a:srgbClr val="F9B34B"/>
    <a:srgbClr val="2D5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125" autoAdjust="0"/>
  </p:normalViewPr>
  <p:slideViewPr>
    <p:cSldViewPr>
      <p:cViewPr varScale="1">
        <p:scale>
          <a:sx n="71" d="100"/>
          <a:sy n="71" d="100"/>
        </p:scale>
        <p:origin x="71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7D2FD-7139-4FEA-9C8F-50CC5C3AAF01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5C7F3-2B32-4E7A-B39A-AE0770ECA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85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5C7F3-2B32-4E7A-B39A-AE0770ECA1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9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5C7F3-2B32-4E7A-B39A-AE0770ECA1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6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svg"/><Relationship Id="rId3" Type="http://schemas.openxmlformats.org/officeDocument/2006/relationships/image" Target="../media/image33.png"/><Relationship Id="rId7" Type="http://schemas.openxmlformats.org/officeDocument/2006/relationships/image" Target="../media/image24.svg"/><Relationship Id="rId12" Type="http://schemas.openxmlformats.org/officeDocument/2006/relationships/image" Target="../media/image4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5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14.png"/><Relationship Id="rId4" Type="http://schemas.openxmlformats.org/officeDocument/2006/relationships/image" Target="../media/image34.png"/><Relationship Id="rId9" Type="http://schemas.openxmlformats.org/officeDocument/2006/relationships/image" Target="../media/image37.sv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svg"/><Relationship Id="rId3" Type="http://schemas.openxmlformats.org/officeDocument/2006/relationships/image" Target="../media/image41.svg"/><Relationship Id="rId7" Type="http://schemas.openxmlformats.org/officeDocument/2006/relationships/image" Target="../media/image65.svg"/><Relationship Id="rId12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39.svg"/><Relationship Id="rId5" Type="http://schemas.openxmlformats.org/officeDocument/2006/relationships/image" Target="../media/image63.svg"/><Relationship Id="rId10" Type="http://schemas.openxmlformats.org/officeDocument/2006/relationships/image" Target="../media/image38.png"/><Relationship Id="rId4" Type="http://schemas.openxmlformats.org/officeDocument/2006/relationships/image" Target="../media/image62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3.png"/><Relationship Id="rId7" Type="http://schemas.openxmlformats.org/officeDocument/2006/relationships/image" Target="../media/image24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70.png"/><Relationship Id="rId5" Type="http://schemas.openxmlformats.org/officeDocument/2006/relationships/image" Target="../media/image62.png"/><Relationship Id="rId10" Type="http://schemas.openxmlformats.org/officeDocument/2006/relationships/image" Target="../media/image11.svg"/><Relationship Id="rId4" Type="http://schemas.openxmlformats.org/officeDocument/2006/relationships/image" Target="../media/image41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3.png"/><Relationship Id="rId7" Type="http://schemas.openxmlformats.org/officeDocument/2006/relationships/image" Target="../media/image24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1.svg"/><Relationship Id="rId7" Type="http://schemas.openxmlformats.org/officeDocument/2006/relationships/image" Target="../media/image6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74.png"/><Relationship Id="rId5" Type="http://schemas.openxmlformats.org/officeDocument/2006/relationships/image" Target="../media/image63.svg"/><Relationship Id="rId10" Type="http://schemas.openxmlformats.org/officeDocument/2006/relationships/image" Target="../media/image73.png"/><Relationship Id="rId4" Type="http://schemas.openxmlformats.org/officeDocument/2006/relationships/image" Target="../media/image62.png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3.png"/><Relationship Id="rId7" Type="http://schemas.openxmlformats.org/officeDocument/2006/relationships/image" Target="../media/image24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18" Type="http://schemas.openxmlformats.org/officeDocument/2006/relationships/image" Target="../media/image49.svg"/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17" Type="http://schemas.openxmlformats.org/officeDocument/2006/relationships/image" Target="../media/image48.png"/><Relationship Id="rId2" Type="http://schemas.openxmlformats.org/officeDocument/2006/relationships/image" Target="../media/image1.jpeg"/><Relationship Id="rId16" Type="http://schemas.openxmlformats.org/officeDocument/2006/relationships/image" Target="../media/image47.sv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80.png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79.svg"/><Relationship Id="rId19" Type="http://schemas.openxmlformats.org/officeDocument/2006/relationships/image" Target="../media/image84.png"/><Relationship Id="rId4" Type="http://schemas.openxmlformats.org/officeDocument/2006/relationships/image" Target="../media/image41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12" Type="http://schemas.openxmlformats.org/officeDocument/2006/relationships/image" Target="../media/image47.svg"/><Relationship Id="rId17" Type="http://schemas.openxmlformats.org/officeDocument/2006/relationships/image" Target="../media/image52.svg"/><Relationship Id="rId2" Type="http://schemas.openxmlformats.org/officeDocument/2006/relationships/image" Target="../media/image1.jpe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6.png"/><Relationship Id="rId5" Type="http://schemas.openxmlformats.org/officeDocument/2006/relationships/image" Target="../media/image38.png"/><Relationship Id="rId15" Type="http://schemas.openxmlformats.org/officeDocument/2006/relationships/image" Target="../media/image50.png"/><Relationship Id="rId10" Type="http://schemas.openxmlformats.org/officeDocument/2006/relationships/image" Target="../media/image79.svg"/><Relationship Id="rId4" Type="http://schemas.openxmlformats.org/officeDocument/2006/relationships/image" Target="../media/image41.svg"/><Relationship Id="rId9" Type="http://schemas.openxmlformats.org/officeDocument/2006/relationships/image" Target="../media/image78.png"/><Relationship Id="rId14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10.png"/><Relationship Id="rId5" Type="http://schemas.openxmlformats.org/officeDocument/2006/relationships/image" Target="../media/image62.png"/><Relationship Id="rId15" Type="http://schemas.openxmlformats.org/officeDocument/2006/relationships/image" Target="../media/image23.png"/><Relationship Id="rId10" Type="http://schemas.openxmlformats.org/officeDocument/2006/relationships/image" Target="../media/image67.svg"/><Relationship Id="rId4" Type="http://schemas.openxmlformats.org/officeDocument/2006/relationships/image" Target="../media/image4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10.png"/><Relationship Id="rId5" Type="http://schemas.openxmlformats.org/officeDocument/2006/relationships/image" Target="../media/image62.png"/><Relationship Id="rId15" Type="http://schemas.openxmlformats.org/officeDocument/2006/relationships/image" Target="../media/image23.png"/><Relationship Id="rId10" Type="http://schemas.openxmlformats.org/officeDocument/2006/relationships/image" Target="../media/image67.svg"/><Relationship Id="rId4" Type="http://schemas.openxmlformats.org/officeDocument/2006/relationships/image" Target="../media/image4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10.png"/><Relationship Id="rId5" Type="http://schemas.openxmlformats.org/officeDocument/2006/relationships/image" Target="../media/image62.png"/><Relationship Id="rId15" Type="http://schemas.openxmlformats.org/officeDocument/2006/relationships/image" Target="../media/image23.png"/><Relationship Id="rId10" Type="http://schemas.openxmlformats.org/officeDocument/2006/relationships/image" Target="../media/image67.svg"/><Relationship Id="rId4" Type="http://schemas.openxmlformats.org/officeDocument/2006/relationships/image" Target="../media/image4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9.svg"/><Relationship Id="rId3" Type="http://schemas.openxmlformats.org/officeDocument/2006/relationships/image" Target="../media/image36.png"/><Relationship Id="rId7" Type="http://schemas.openxmlformats.org/officeDocument/2006/relationships/image" Target="../media/image57.png"/><Relationship Id="rId12" Type="http://schemas.openxmlformats.org/officeDocument/2006/relationships/image" Target="../media/image3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59.svg"/><Relationship Id="rId5" Type="http://schemas.openxmlformats.org/officeDocument/2006/relationships/image" Target="../media/image55.png"/><Relationship Id="rId15" Type="http://schemas.openxmlformats.org/officeDocument/2006/relationships/image" Target="../media/image24.svg"/><Relationship Id="rId10" Type="http://schemas.openxmlformats.org/officeDocument/2006/relationships/image" Target="../media/image58.png"/><Relationship Id="rId4" Type="http://schemas.openxmlformats.org/officeDocument/2006/relationships/image" Target="../media/image37.svg"/><Relationship Id="rId9" Type="http://schemas.openxmlformats.org/officeDocument/2006/relationships/image" Target="../media/image15.svg"/><Relationship Id="rId1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89.svg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12" Type="http://schemas.openxmlformats.org/officeDocument/2006/relationships/image" Target="../media/image8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11" Type="http://schemas.openxmlformats.org/officeDocument/2006/relationships/image" Target="../media/image20.svg"/><Relationship Id="rId5" Type="http://schemas.openxmlformats.org/officeDocument/2006/relationships/image" Target="../media/image86.pn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8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24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23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18.sv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sv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sv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7.svg"/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openxmlformats.org/officeDocument/2006/relationships/image" Target="../media/image4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svg"/><Relationship Id="rId4" Type="http://schemas.openxmlformats.org/officeDocument/2006/relationships/image" Target="../media/image39.svg"/><Relationship Id="rId9" Type="http://schemas.openxmlformats.org/officeDocument/2006/relationships/image" Target="../media/image42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5" Type="http://schemas.openxmlformats.org/officeDocument/2006/relationships/image" Target="../media/image52.svg"/><Relationship Id="rId10" Type="http://schemas.openxmlformats.org/officeDocument/2006/relationships/image" Target="../media/image47.svg"/><Relationship Id="rId4" Type="http://schemas.openxmlformats.org/officeDocument/2006/relationships/image" Target="../media/image39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59.svg"/><Relationship Id="rId3" Type="http://schemas.openxmlformats.org/officeDocument/2006/relationships/image" Target="../media/image36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15.svg"/><Relationship Id="rId5" Type="http://schemas.openxmlformats.org/officeDocument/2006/relationships/image" Target="../media/image53.png"/><Relationship Id="rId15" Type="http://schemas.openxmlformats.org/officeDocument/2006/relationships/image" Target="../media/image24.svg"/><Relationship Id="rId10" Type="http://schemas.openxmlformats.org/officeDocument/2006/relationships/image" Target="../media/image14.png"/><Relationship Id="rId4" Type="http://schemas.openxmlformats.org/officeDocument/2006/relationships/image" Target="../media/image37.svg"/><Relationship Id="rId9" Type="http://schemas.openxmlformats.org/officeDocument/2006/relationships/image" Target="../media/image57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0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1.jpe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66.png"/><Relationship Id="rId5" Type="http://schemas.openxmlformats.org/officeDocument/2006/relationships/image" Target="../media/image40.png"/><Relationship Id="rId15" Type="http://schemas.openxmlformats.org/officeDocument/2006/relationships/image" Target="../media/image12.png"/><Relationship Id="rId10" Type="http://schemas.openxmlformats.org/officeDocument/2006/relationships/image" Target="../media/image65.svg"/><Relationship Id="rId4" Type="http://schemas.openxmlformats.org/officeDocument/2006/relationships/image" Target="../media/image61.svg"/><Relationship Id="rId9" Type="http://schemas.openxmlformats.org/officeDocument/2006/relationships/image" Target="../media/image64.png"/><Relationship Id="rId1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7018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23352" y="7501186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18924" y="4226049"/>
            <a:ext cx="5015120" cy="5703470"/>
          </a:xfrm>
          <a:custGeom>
            <a:avLst/>
            <a:gdLst/>
            <a:ahLst/>
            <a:cxnLst/>
            <a:rect l="l" t="t" r="r" b="b"/>
            <a:pathLst>
              <a:path w="5015120" h="5703470">
                <a:moveTo>
                  <a:pt x="0" y="0"/>
                </a:moveTo>
                <a:lnTo>
                  <a:pt x="5015120" y="0"/>
                </a:lnTo>
                <a:lnTo>
                  <a:pt x="5015120" y="5703469"/>
                </a:lnTo>
                <a:lnTo>
                  <a:pt x="0" y="57034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965611" y="5058136"/>
            <a:ext cx="3142469" cy="4663424"/>
          </a:xfrm>
          <a:custGeom>
            <a:avLst/>
            <a:gdLst/>
            <a:ahLst/>
            <a:cxnLst/>
            <a:rect l="l" t="t" r="r" b="b"/>
            <a:pathLst>
              <a:path w="3142469" h="4663424">
                <a:moveTo>
                  <a:pt x="0" y="0"/>
                </a:moveTo>
                <a:lnTo>
                  <a:pt x="3142469" y="0"/>
                </a:lnTo>
                <a:lnTo>
                  <a:pt x="3142469" y="4663424"/>
                </a:lnTo>
                <a:lnTo>
                  <a:pt x="0" y="4663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573824" y="5114453"/>
            <a:ext cx="3363840" cy="4607107"/>
          </a:xfrm>
          <a:custGeom>
            <a:avLst/>
            <a:gdLst/>
            <a:ahLst/>
            <a:cxnLst/>
            <a:rect l="l" t="t" r="r" b="b"/>
            <a:pathLst>
              <a:path w="3363840" h="4607107">
                <a:moveTo>
                  <a:pt x="0" y="0"/>
                </a:moveTo>
                <a:lnTo>
                  <a:pt x="3363840" y="0"/>
                </a:lnTo>
                <a:lnTo>
                  <a:pt x="3363840" y="4607107"/>
                </a:lnTo>
                <a:lnTo>
                  <a:pt x="0" y="46071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16802951" y="4948079"/>
            <a:ext cx="1323041" cy="1046205"/>
          </a:xfrm>
          <a:custGeom>
            <a:avLst/>
            <a:gdLst/>
            <a:ahLst/>
            <a:cxnLst/>
            <a:rect l="l" t="t" r="r" b="b"/>
            <a:pathLst>
              <a:path w="1323041" h="1046205">
                <a:moveTo>
                  <a:pt x="0" y="0"/>
                </a:moveTo>
                <a:lnTo>
                  <a:pt x="1323041" y="0"/>
                </a:lnTo>
                <a:lnTo>
                  <a:pt x="1323041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894840">
            <a:off x="-274666" y="3490238"/>
            <a:ext cx="1323041" cy="1046205"/>
          </a:xfrm>
          <a:custGeom>
            <a:avLst/>
            <a:gdLst/>
            <a:ahLst/>
            <a:cxnLst/>
            <a:rect l="l" t="t" r="r" b="b"/>
            <a:pathLst>
              <a:path w="1323041" h="1046205">
                <a:moveTo>
                  <a:pt x="0" y="0"/>
                </a:moveTo>
                <a:lnTo>
                  <a:pt x="1323041" y="0"/>
                </a:lnTo>
                <a:lnTo>
                  <a:pt x="1323041" y="1046205"/>
                </a:lnTo>
                <a:lnTo>
                  <a:pt x="0" y="1046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700000">
            <a:off x="17574100" y="252708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4"/>
                </a:lnTo>
                <a:lnTo>
                  <a:pt x="0" y="651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00000">
            <a:off x="1510728" y="875037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4"/>
                </a:lnTo>
                <a:lnTo>
                  <a:pt x="0" y="651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813506" y="370181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880467" y="6371559"/>
            <a:ext cx="1800833" cy="1018289"/>
          </a:xfrm>
          <a:custGeom>
            <a:avLst/>
            <a:gdLst/>
            <a:ahLst/>
            <a:cxnLst/>
            <a:rect l="l" t="t" r="r" b="b"/>
            <a:pathLst>
              <a:path w="1800833" h="1018289">
                <a:moveTo>
                  <a:pt x="0" y="0"/>
                </a:moveTo>
                <a:lnTo>
                  <a:pt x="1800833" y="0"/>
                </a:lnTo>
                <a:lnTo>
                  <a:pt x="1800833" y="1018289"/>
                </a:lnTo>
                <a:lnTo>
                  <a:pt x="0" y="10182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300580" y="698778"/>
            <a:ext cx="10080932" cy="440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8"/>
              </a:lnSpc>
              <a:spcBef>
                <a:spcPct val="0"/>
              </a:spcBef>
            </a:pPr>
            <a:r>
              <a:rPr lang="en-US" sz="960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Pet</a:t>
            </a:r>
            <a:r>
              <a:rPr lang="en-US" sz="96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9600" dirty="0" err="1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9600" dirty="0">
              <a:solidFill>
                <a:srgbClr val="2856AD"/>
              </a:solidFill>
              <a:latin typeface="Jua"/>
              <a:ea typeface="Jua"/>
              <a:cs typeface="Jua"/>
              <a:sym typeface="Jua"/>
            </a:endParaRPr>
          </a:p>
          <a:p>
            <a:pPr algn="ctr">
              <a:lnSpc>
                <a:spcPts val="18208"/>
              </a:lnSpc>
              <a:spcBef>
                <a:spcPct val="0"/>
              </a:spcBef>
            </a:pPr>
            <a:endParaRPr lang="en-US" sz="13006" dirty="0">
              <a:solidFill>
                <a:srgbClr val="2856A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26484" y="352063"/>
            <a:ext cx="2293916" cy="36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9"/>
              </a:lnSpc>
              <a:spcBef>
                <a:spcPct val="0"/>
              </a:spcBef>
            </a:pPr>
            <a:r>
              <a:rPr lang="en-US" sz="240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48250" y="3171774"/>
            <a:ext cx="4285794" cy="43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Your Friendly Pet care 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284049" y="5862414"/>
            <a:ext cx="1800833" cy="1018289"/>
          </a:xfrm>
          <a:custGeom>
            <a:avLst/>
            <a:gdLst/>
            <a:ahLst/>
            <a:cxnLst/>
            <a:rect l="l" t="t" r="r" b="b"/>
            <a:pathLst>
              <a:path w="1800833" h="1018289">
                <a:moveTo>
                  <a:pt x="0" y="0"/>
                </a:moveTo>
                <a:lnTo>
                  <a:pt x="1800834" y="0"/>
                </a:lnTo>
                <a:lnTo>
                  <a:pt x="1800834" y="1018289"/>
                </a:lnTo>
                <a:lnTo>
                  <a:pt x="0" y="10182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1" y="-158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9010762" y="4231184"/>
            <a:ext cx="6680732" cy="123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PetCaretopia is designed to serve 3 main users, each with their own set of features and benefits:</a:t>
            </a:r>
          </a:p>
        </p:txBody>
      </p:sp>
      <p:sp>
        <p:nvSpPr>
          <p:cNvPr id="5" name="Freeform 5"/>
          <p:cNvSpPr/>
          <p:nvPr/>
        </p:nvSpPr>
        <p:spPr>
          <a:xfrm>
            <a:off x="4394175" y="237606"/>
            <a:ext cx="2024957" cy="2024957"/>
          </a:xfrm>
          <a:custGeom>
            <a:avLst/>
            <a:gdLst/>
            <a:ahLst/>
            <a:cxnLst/>
            <a:rect l="l" t="t" r="r" b="b"/>
            <a:pathLst>
              <a:path w="2024957" h="2024957">
                <a:moveTo>
                  <a:pt x="0" y="0"/>
                </a:moveTo>
                <a:lnTo>
                  <a:pt x="2024956" y="0"/>
                </a:lnTo>
                <a:lnTo>
                  <a:pt x="2024956" y="2024956"/>
                </a:lnTo>
                <a:lnTo>
                  <a:pt x="0" y="2024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0628" y="7491658"/>
            <a:ext cx="1437188" cy="1437188"/>
          </a:xfrm>
          <a:custGeom>
            <a:avLst/>
            <a:gdLst/>
            <a:ahLst/>
            <a:cxnLst/>
            <a:rect l="l" t="t" r="r" b="b"/>
            <a:pathLst>
              <a:path w="1437188" h="1437188">
                <a:moveTo>
                  <a:pt x="0" y="0"/>
                </a:moveTo>
                <a:lnTo>
                  <a:pt x="1437188" y="0"/>
                </a:lnTo>
                <a:lnTo>
                  <a:pt x="1437188" y="1437188"/>
                </a:lnTo>
                <a:lnTo>
                  <a:pt x="0" y="143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53144" y="4231184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983868" y="1687081"/>
            <a:ext cx="10134600" cy="1875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How</a:t>
            </a:r>
            <a:r>
              <a:rPr lang="en-US" sz="6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Works</a:t>
            </a:r>
          </a:p>
        </p:txBody>
      </p:sp>
      <p:sp>
        <p:nvSpPr>
          <p:cNvPr id="11" name="Freeform 11"/>
          <p:cNvSpPr/>
          <p:nvPr/>
        </p:nvSpPr>
        <p:spPr>
          <a:xfrm>
            <a:off x="6059941" y="3282425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35960" y="892280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010762" y="982641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677400" y="947988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 err="1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Caretopia</a:t>
            </a:r>
            <a:endParaRPr lang="en-US" sz="2270" dirty="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062D4CB-D715-7B71-B178-81A78CEF8648}"/>
              </a:ext>
            </a:extLst>
          </p:cNvPr>
          <p:cNvSpPr/>
          <p:nvPr/>
        </p:nvSpPr>
        <p:spPr>
          <a:xfrm rot="4631878" flipV="1">
            <a:off x="11785430" y="2927942"/>
            <a:ext cx="1152487" cy="993234"/>
          </a:xfrm>
          <a:custGeom>
            <a:avLst/>
            <a:gdLst/>
            <a:ahLst/>
            <a:cxnLst/>
            <a:rect l="l" t="t" r="r" b="b"/>
            <a:pathLst>
              <a:path w="1152487" h="993234">
                <a:moveTo>
                  <a:pt x="0" y="993234"/>
                </a:moveTo>
                <a:lnTo>
                  <a:pt x="1152487" y="993234"/>
                </a:lnTo>
                <a:lnTo>
                  <a:pt x="1152487" y="0"/>
                </a:lnTo>
                <a:lnTo>
                  <a:pt x="0" y="0"/>
                </a:lnTo>
                <a:lnTo>
                  <a:pt x="0" y="99323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35CFEAA9-B891-3FB1-09B4-03985BA9871C}"/>
              </a:ext>
            </a:extLst>
          </p:cNvPr>
          <p:cNvGrpSpPr/>
          <p:nvPr/>
        </p:nvGrpSpPr>
        <p:grpSpPr>
          <a:xfrm>
            <a:off x="8843989" y="5699221"/>
            <a:ext cx="4442746" cy="1319734"/>
            <a:chOff x="0" y="-57150"/>
            <a:chExt cx="3244779" cy="76835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5F71547-F557-A85A-7BD2-C0982EA71469}"/>
                </a:ext>
              </a:extLst>
            </p:cNvPr>
            <p:cNvSpPr/>
            <p:nvPr/>
          </p:nvSpPr>
          <p:spPr>
            <a:xfrm>
              <a:off x="102161" y="0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1D8246A6-7C6C-1F36-DD08-D3D4A93FA03D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281D82AE-838E-F907-0C49-26B3A7E11556}"/>
              </a:ext>
            </a:extLst>
          </p:cNvPr>
          <p:cNvGrpSpPr/>
          <p:nvPr/>
        </p:nvGrpSpPr>
        <p:grpSpPr>
          <a:xfrm>
            <a:off x="13781350" y="5785376"/>
            <a:ext cx="3378727" cy="1221572"/>
            <a:chOff x="0" y="0"/>
            <a:chExt cx="3142606" cy="711200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C8DE6726-66CF-5927-BF06-B95B93668A14}"/>
                </a:ext>
              </a:extLst>
            </p:cNvPr>
            <p:cNvSpPr/>
            <p:nvPr/>
          </p:nvSpPr>
          <p:spPr>
            <a:xfrm>
              <a:off x="0" y="0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2BB7BB38-245A-D117-0BC2-2F8CEE204F15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7E682D18-04F4-8841-48B7-5388DC87A70D}"/>
              </a:ext>
            </a:extLst>
          </p:cNvPr>
          <p:cNvGrpSpPr/>
          <p:nvPr/>
        </p:nvGrpSpPr>
        <p:grpSpPr>
          <a:xfrm>
            <a:off x="11205555" y="7377441"/>
            <a:ext cx="4720245" cy="1221572"/>
            <a:chOff x="0" y="0"/>
            <a:chExt cx="3142606" cy="711200"/>
          </a:xfrm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2A43F583-44D8-CA92-DC15-C306B7EEA534}"/>
                </a:ext>
              </a:extLst>
            </p:cNvPr>
            <p:cNvSpPr/>
            <p:nvPr/>
          </p:nvSpPr>
          <p:spPr>
            <a:xfrm>
              <a:off x="0" y="0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34EBB125-27CD-1D8D-7543-F9D1B69793FA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sp>
        <p:nvSpPr>
          <p:cNvPr id="36" name="TextBox 23">
            <a:extLst>
              <a:ext uri="{FF2B5EF4-FFF2-40B4-BE49-F238E27FC236}">
                <a16:creationId xmlns:a16="http://schemas.microsoft.com/office/drawing/2014/main" id="{527C1C5D-EF0C-B27E-BD0C-79E42B0FC9FB}"/>
              </a:ext>
            </a:extLst>
          </p:cNvPr>
          <p:cNvSpPr txBox="1"/>
          <p:nvPr/>
        </p:nvSpPr>
        <p:spPr>
          <a:xfrm>
            <a:off x="9164175" y="6204507"/>
            <a:ext cx="4130530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Service Providers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179C504F-3F0B-D5A5-6963-17A8AF7ECB91}"/>
              </a:ext>
            </a:extLst>
          </p:cNvPr>
          <p:cNvSpPr txBox="1"/>
          <p:nvPr/>
        </p:nvSpPr>
        <p:spPr>
          <a:xfrm>
            <a:off x="14051168" y="6183477"/>
            <a:ext cx="5066707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   Pet Owner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BFA58A-F0AD-472F-168A-8A35F170662B}"/>
              </a:ext>
            </a:extLst>
          </p:cNvPr>
          <p:cNvSpPr txBox="1"/>
          <p:nvPr/>
        </p:nvSpPr>
        <p:spPr>
          <a:xfrm>
            <a:off x="11526390" y="7689368"/>
            <a:ext cx="4720244" cy="47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 Shelter Manger</a:t>
            </a: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47862C23-CF69-E65A-93DC-ADBABBBD6BF5}"/>
              </a:ext>
            </a:extLst>
          </p:cNvPr>
          <p:cNvSpPr/>
          <p:nvPr/>
        </p:nvSpPr>
        <p:spPr>
          <a:xfrm>
            <a:off x="4421069" y="7042861"/>
            <a:ext cx="5322544" cy="3009656"/>
          </a:xfrm>
          <a:custGeom>
            <a:avLst/>
            <a:gdLst/>
            <a:ahLst/>
            <a:cxnLst/>
            <a:rect l="l" t="t" r="r" b="b"/>
            <a:pathLst>
              <a:path w="5322544" h="3009656">
                <a:moveTo>
                  <a:pt x="0" y="0"/>
                </a:moveTo>
                <a:lnTo>
                  <a:pt x="5322543" y="0"/>
                </a:lnTo>
                <a:lnTo>
                  <a:pt x="5322543" y="3009657"/>
                </a:lnTo>
                <a:lnTo>
                  <a:pt x="0" y="30096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E02C66E5-1304-E4CB-71FD-03AD34040797}"/>
              </a:ext>
            </a:extLst>
          </p:cNvPr>
          <p:cNvSpPr/>
          <p:nvPr/>
        </p:nvSpPr>
        <p:spPr>
          <a:xfrm>
            <a:off x="1082480" y="1532396"/>
            <a:ext cx="5348277" cy="7100032"/>
          </a:xfrm>
          <a:custGeom>
            <a:avLst/>
            <a:gdLst/>
            <a:ahLst/>
            <a:cxnLst/>
            <a:rect l="l" t="t" r="r" b="b"/>
            <a:pathLst>
              <a:path w="5348277" h="7100032">
                <a:moveTo>
                  <a:pt x="0" y="0"/>
                </a:moveTo>
                <a:lnTo>
                  <a:pt x="5348277" y="0"/>
                </a:lnTo>
                <a:lnTo>
                  <a:pt x="5348277" y="7100032"/>
                </a:lnTo>
                <a:lnTo>
                  <a:pt x="0" y="7100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10">
            <a:extLst>
              <a:ext uri="{FF2B5EF4-FFF2-40B4-BE49-F238E27FC236}">
                <a16:creationId xmlns:a16="http://schemas.microsoft.com/office/drawing/2014/main" id="{BE178E2E-C2CB-AD2D-0579-0767C30C1EDA}"/>
              </a:ext>
            </a:extLst>
          </p:cNvPr>
          <p:cNvSpPr/>
          <p:nvPr/>
        </p:nvSpPr>
        <p:spPr>
          <a:xfrm>
            <a:off x="-1746693" y="6934764"/>
            <a:ext cx="5322544" cy="3009656"/>
          </a:xfrm>
          <a:custGeom>
            <a:avLst/>
            <a:gdLst/>
            <a:ahLst/>
            <a:cxnLst/>
            <a:rect l="l" t="t" r="r" b="b"/>
            <a:pathLst>
              <a:path w="5322544" h="3009656">
                <a:moveTo>
                  <a:pt x="0" y="0"/>
                </a:moveTo>
                <a:lnTo>
                  <a:pt x="5322543" y="0"/>
                </a:lnTo>
                <a:lnTo>
                  <a:pt x="5322543" y="3009656"/>
                </a:lnTo>
                <a:lnTo>
                  <a:pt x="0" y="30096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11">
            <a:extLst>
              <a:ext uri="{FF2B5EF4-FFF2-40B4-BE49-F238E27FC236}">
                <a16:creationId xmlns:a16="http://schemas.microsoft.com/office/drawing/2014/main" id="{4EC55F58-D8CC-19E9-4CB1-9D261754EC8A}"/>
              </a:ext>
            </a:extLst>
          </p:cNvPr>
          <p:cNvSpPr/>
          <p:nvPr/>
        </p:nvSpPr>
        <p:spPr>
          <a:xfrm>
            <a:off x="-176321" y="5820747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5" y="0"/>
                </a:lnTo>
                <a:lnTo>
                  <a:pt x="529335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13">
            <a:extLst>
              <a:ext uri="{FF2B5EF4-FFF2-40B4-BE49-F238E27FC236}">
                <a16:creationId xmlns:a16="http://schemas.microsoft.com/office/drawing/2014/main" id="{A3E4C817-9699-082A-1957-E0807142C9CD}"/>
              </a:ext>
            </a:extLst>
          </p:cNvPr>
          <p:cNvSpPr/>
          <p:nvPr/>
        </p:nvSpPr>
        <p:spPr>
          <a:xfrm>
            <a:off x="1957144" y="686120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DB64E"/>
          </a:solidFill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253856">
            <a:off x="-1506139" y="-1568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606578" y="7975353"/>
            <a:ext cx="2573607" cy="2716860"/>
          </a:xfrm>
          <a:custGeom>
            <a:avLst/>
            <a:gdLst/>
            <a:ahLst/>
            <a:cxnLst/>
            <a:rect l="l" t="t" r="r" b="b"/>
            <a:pathLst>
              <a:path w="2573607" h="2716860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158050" y="7703003"/>
            <a:ext cx="2223337" cy="3030558"/>
          </a:xfrm>
          <a:custGeom>
            <a:avLst/>
            <a:gdLst/>
            <a:ahLst/>
            <a:cxnLst/>
            <a:rect l="l" t="t" r="r" b="b"/>
            <a:pathLst>
              <a:path w="2223337" h="3030558">
                <a:moveTo>
                  <a:pt x="0" y="0"/>
                </a:moveTo>
                <a:lnTo>
                  <a:pt x="2223337" y="0"/>
                </a:lnTo>
                <a:lnTo>
                  <a:pt x="2223337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2700000">
            <a:off x="-3626" y="8835011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3129142">
            <a:off x="17166600" y="282432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A337F42A-1D5E-7FEF-819F-8AB83A338351}"/>
              </a:ext>
            </a:extLst>
          </p:cNvPr>
          <p:cNvSpPr/>
          <p:nvPr/>
        </p:nvSpPr>
        <p:spPr>
          <a:xfrm>
            <a:off x="-2590800" y="1062306"/>
            <a:ext cx="11903468" cy="2445622"/>
          </a:xfrm>
          <a:custGeom>
            <a:avLst/>
            <a:gdLst/>
            <a:ahLst/>
            <a:cxnLst/>
            <a:rect l="l" t="t" r="r" b="b"/>
            <a:pathLst>
              <a:path w="11903468" h="2445622">
                <a:moveTo>
                  <a:pt x="0" y="0"/>
                </a:moveTo>
                <a:lnTo>
                  <a:pt x="11903468" y="0"/>
                </a:lnTo>
                <a:lnTo>
                  <a:pt x="11903468" y="2445622"/>
                </a:lnTo>
                <a:lnTo>
                  <a:pt x="0" y="2445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62F69B6-BC6A-70A0-66B7-2925B1FE3A5C}"/>
              </a:ext>
            </a:extLst>
          </p:cNvPr>
          <p:cNvSpPr txBox="1"/>
          <p:nvPr/>
        </p:nvSpPr>
        <p:spPr>
          <a:xfrm>
            <a:off x="560041" y="1950173"/>
            <a:ext cx="8051855" cy="946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93"/>
              </a:lnSpc>
            </a:pPr>
            <a:r>
              <a:rPr lang="en-US" sz="8473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For</a:t>
            </a:r>
            <a:r>
              <a:rPr lang="en-US" sz="8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8473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Pet</a:t>
            </a:r>
            <a:r>
              <a:rPr lang="en-US" sz="8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8473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Owners</a:t>
            </a: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11726C32-326A-D0D3-EF79-2CF720BB6973}"/>
              </a:ext>
            </a:extLst>
          </p:cNvPr>
          <p:cNvSpPr txBox="1"/>
          <p:nvPr/>
        </p:nvSpPr>
        <p:spPr>
          <a:xfrm>
            <a:off x="387333" y="3858187"/>
            <a:ext cx="8686800" cy="2895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Browse pets available for adoption.</a:t>
            </a:r>
          </a:p>
          <a:p>
            <a:pPr algn="l"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Submit adoption requests online.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Book grooming or vet appointments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 Join the pet lovers' social community.</a:t>
            </a: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7CCDBC8D-BC01-FA4B-98EC-01A54EA9D1E1}"/>
              </a:ext>
            </a:extLst>
          </p:cNvPr>
          <p:cNvSpPr/>
          <p:nvPr/>
        </p:nvSpPr>
        <p:spPr>
          <a:xfrm>
            <a:off x="10707136" y="223128"/>
            <a:ext cx="6480349" cy="10081190"/>
          </a:xfrm>
          <a:custGeom>
            <a:avLst/>
            <a:gdLst/>
            <a:ahLst/>
            <a:cxnLst/>
            <a:rect l="l" t="t" r="r" b="b"/>
            <a:pathLst>
              <a:path w="6480349" h="10171978">
                <a:moveTo>
                  <a:pt x="0" y="0"/>
                </a:moveTo>
                <a:lnTo>
                  <a:pt x="6480349" y="0"/>
                </a:lnTo>
                <a:lnTo>
                  <a:pt x="6480349" y="10171978"/>
                </a:lnTo>
                <a:lnTo>
                  <a:pt x="0" y="101719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35EC47-F72C-B572-92A6-2B8417C4CBF0}"/>
              </a:ext>
            </a:extLst>
          </p:cNvPr>
          <p:cNvSpPr/>
          <p:nvPr/>
        </p:nvSpPr>
        <p:spPr>
          <a:xfrm>
            <a:off x="-16501" y="-158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F3B5407-8DAE-93E7-4770-AEFFA00DF2A9}"/>
              </a:ext>
            </a:extLst>
          </p:cNvPr>
          <p:cNvSpPr/>
          <p:nvPr/>
        </p:nvSpPr>
        <p:spPr>
          <a:xfrm>
            <a:off x="520591" y="469943"/>
            <a:ext cx="2024957" cy="2024957"/>
          </a:xfrm>
          <a:custGeom>
            <a:avLst/>
            <a:gdLst/>
            <a:ahLst/>
            <a:cxnLst/>
            <a:rect l="l" t="t" r="r" b="b"/>
            <a:pathLst>
              <a:path w="2024957" h="2024957">
                <a:moveTo>
                  <a:pt x="0" y="0"/>
                </a:moveTo>
                <a:lnTo>
                  <a:pt x="2024956" y="0"/>
                </a:lnTo>
                <a:lnTo>
                  <a:pt x="2024956" y="2024956"/>
                </a:lnTo>
                <a:lnTo>
                  <a:pt x="0" y="2024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0C9789E-AD45-0A0E-3C2F-95DECC8CC300}"/>
              </a:ext>
            </a:extLst>
          </p:cNvPr>
          <p:cNvSpPr/>
          <p:nvPr/>
        </p:nvSpPr>
        <p:spPr>
          <a:xfrm>
            <a:off x="15909365" y="-35772"/>
            <a:ext cx="2024957" cy="2024957"/>
          </a:xfrm>
          <a:custGeom>
            <a:avLst/>
            <a:gdLst/>
            <a:ahLst/>
            <a:cxnLst/>
            <a:rect l="l" t="t" r="r" b="b"/>
            <a:pathLst>
              <a:path w="2024957" h="2024957">
                <a:moveTo>
                  <a:pt x="0" y="0"/>
                </a:moveTo>
                <a:lnTo>
                  <a:pt x="2024957" y="0"/>
                </a:lnTo>
                <a:lnTo>
                  <a:pt x="2024957" y="2024957"/>
                </a:lnTo>
                <a:lnTo>
                  <a:pt x="0" y="202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FB10090-01FC-3044-A7E1-4A111E7B17A1}"/>
              </a:ext>
            </a:extLst>
          </p:cNvPr>
          <p:cNvSpPr/>
          <p:nvPr/>
        </p:nvSpPr>
        <p:spPr>
          <a:xfrm>
            <a:off x="7414335" y="8493804"/>
            <a:ext cx="1437188" cy="1437188"/>
          </a:xfrm>
          <a:custGeom>
            <a:avLst/>
            <a:gdLst/>
            <a:ahLst/>
            <a:cxnLst/>
            <a:rect l="l" t="t" r="r" b="b"/>
            <a:pathLst>
              <a:path w="1437188" h="1437188">
                <a:moveTo>
                  <a:pt x="0" y="0"/>
                </a:moveTo>
                <a:lnTo>
                  <a:pt x="1437188" y="0"/>
                </a:lnTo>
                <a:lnTo>
                  <a:pt x="1437188" y="1437188"/>
                </a:lnTo>
                <a:lnTo>
                  <a:pt x="0" y="143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BA2955D-49CF-A0BB-DA2B-F5401A09F687}"/>
              </a:ext>
            </a:extLst>
          </p:cNvPr>
          <p:cNvSpPr/>
          <p:nvPr/>
        </p:nvSpPr>
        <p:spPr>
          <a:xfrm>
            <a:off x="14926700" y="148443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37E3BDD-27AB-D67B-37F1-5F9B5583FC23}"/>
              </a:ext>
            </a:extLst>
          </p:cNvPr>
          <p:cNvSpPr txBox="1"/>
          <p:nvPr/>
        </p:nvSpPr>
        <p:spPr>
          <a:xfrm>
            <a:off x="2545548" y="685663"/>
            <a:ext cx="12937382" cy="1898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How It Works – Live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from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the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System</a:t>
            </a:r>
          </a:p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		Pet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Owner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Perspective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CONT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D58A142-CA70-7FB2-F04F-86837202360E}"/>
              </a:ext>
            </a:extLst>
          </p:cNvPr>
          <p:cNvSpPr/>
          <p:nvPr/>
        </p:nvSpPr>
        <p:spPr>
          <a:xfrm>
            <a:off x="17132545" y="7697020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90AF22E1-3EB8-8F46-1695-27A9E0236981}"/>
              </a:ext>
            </a:extLst>
          </p:cNvPr>
          <p:cNvSpPr/>
          <p:nvPr/>
        </p:nvSpPr>
        <p:spPr>
          <a:xfrm>
            <a:off x="1028086" y="8605521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15CBD064-8223-F666-0791-72B1E5CEE1D3}"/>
              </a:ext>
            </a:extLst>
          </p:cNvPr>
          <p:cNvSpPr/>
          <p:nvPr/>
        </p:nvSpPr>
        <p:spPr>
          <a:xfrm>
            <a:off x="7873221" y="141768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6DCBA98-BE84-A6C1-0605-82575CAC924A}"/>
              </a:ext>
            </a:extLst>
          </p:cNvPr>
          <p:cNvSpPr txBox="1"/>
          <p:nvPr/>
        </p:nvSpPr>
        <p:spPr>
          <a:xfrm>
            <a:off x="8457282" y="148443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5D23D07F-8DF1-7BCF-2C2B-0F5E8FDDCB3C}"/>
              </a:ext>
            </a:extLst>
          </p:cNvPr>
          <p:cNvSpPr txBox="1"/>
          <p:nvPr/>
        </p:nvSpPr>
        <p:spPr>
          <a:xfrm>
            <a:off x="170842" y="2925130"/>
            <a:ext cx="8686800" cy="1253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Sign </a:t>
            </a:r>
            <a:r>
              <a:rPr lang="en-US" sz="3500" dirty="0">
                <a:solidFill>
                  <a:srgbClr val="FDB64E"/>
                </a:solidFill>
                <a:latin typeface="Sniglet"/>
                <a:sym typeface="Sniglet"/>
              </a:rPr>
              <a:t>Up</a:t>
            </a: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 &amp; Login</a:t>
            </a:r>
          </a:p>
          <a:p>
            <a:pPr algn="l">
              <a:lnSpc>
                <a:spcPts val="3165"/>
              </a:lnSpc>
            </a:pPr>
            <a:endParaRPr lang="en-US" sz="3500" dirty="0">
              <a:solidFill>
                <a:srgbClr val="FDB64E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B76C9A-F36E-0B90-BDD2-E7EF9B7F43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279" y="2512881"/>
            <a:ext cx="5922834" cy="3331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EA2B54-8403-FD3F-9633-1BAA664DAF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278" y="5903868"/>
            <a:ext cx="5922835" cy="4234689"/>
          </a:xfrm>
          <a:prstGeom prst="roundRect">
            <a:avLst>
              <a:gd name="adj" fmla="val 52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9">
            <a:extLst>
              <a:ext uri="{FF2B5EF4-FFF2-40B4-BE49-F238E27FC236}">
                <a16:creationId xmlns:a16="http://schemas.microsoft.com/office/drawing/2014/main" id="{6F522069-D893-6A0D-63D7-5272433C0B97}"/>
              </a:ext>
            </a:extLst>
          </p:cNvPr>
          <p:cNvSpPr txBox="1"/>
          <p:nvPr/>
        </p:nvSpPr>
        <p:spPr>
          <a:xfrm>
            <a:off x="520591" y="3814272"/>
            <a:ext cx="8686800" cy="3305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Easy Sign Up &amp; Secure Login</a:t>
            </a:r>
            <a:r>
              <a:rPr lang="ar-EG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New users can register in seconds with basic info and role selection (pet owner, shelter Manger, or provider).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FDB64E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Returning users can log in securely to access their dashboard and services instantly.</a:t>
            </a:r>
          </a:p>
        </p:txBody>
      </p:sp>
    </p:spTree>
    <p:extLst>
      <p:ext uri="{BB962C8B-B14F-4D97-AF65-F5344CB8AC3E}">
        <p14:creationId xmlns:p14="http://schemas.microsoft.com/office/powerpoint/2010/main" val="290614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1DE5CC-B11A-E7D0-F24C-B8BE65B1CA26}"/>
              </a:ext>
            </a:extLst>
          </p:cNvPr>
          <p:cNvSpPr/>
          <p:nvPr/>
        </p:nvSpPr>
        <p:spPr>
          <a:xfrm>
            <a:off x="-113255" y="-369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DB64E"/>
          </a:solidFill>
        </p:spPr>
        <p:txBody>
          <a:bodyPr/>
          <a:lstStyle/>
          <a:p>
            <a:r>
              <a:rPr lang="en-US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 lang="en-US" dirty="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F0FDD9D7-9E4E-B79C-2D25-A6ABE258101C}"/>
              </a:ext>
            </a:extLst>
          </p:cNvPr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54AC1D68-E636-94FF-3D8F-672656DFB25D}"/>
              </a:ext>
            </a:extLst>
          </p:cNvPr>
          <p:cNvSpPr/>
          <p:nvPr/>
        </p:nvSpPr>
        <p:spPr>
          <a:xfrm rot="1253856">
            <a:off x="-1506139" y="-1568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A5051D1E-A8CF-8B77-462B-E91CAB7017B4}"/>
              </a:ext>
            </a:extLst>
          </p:cNvPr>
          <p:cNvSpPr/>
          <p:nvPr/>
        </p:nvSpPr>
        <p:spPr>
          <a:xfrm>
            <a:off x="929739" y="7924365"/>
            <a:ext cx="2573607" cy="2716860"/>
          </a:xfrm>
          <a:custGeom>
            <a:avLst/>
            <a:gdLst/>
            <a:ahLst/>
            <a:cxnLst/>
            <a:rect l="l" t="t" r="r" b="b"/>
            <a:pathLst>
              <a:path w="2573607" h="2716860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E3F10809-C15F-43FC-8DD3-38A4CEAC540C}"/>
              </a:ext>
            </a:extLst>
          </p:cNvPr>
          <p:cNvSpPr/>
          <p:nvPr/>
        </p:nvSpPr>
        <p:spPr>
          <a:xfrm>
            <a:off x="3733800" y="7354992"/>
            <a:ext cx="2223337" cy="3030558"/>
          </a:xfrm>
          <a:custGeom>
            <a:avLst/>
            <a:gdLst/>
            <a:ahLst/>
            <a:cxnLst/>
            <a:rect l="l" t="t" r="r" b="b"/>
            <a:pathLst>
              <a:path w="2223337" h="3030558">
                <a:moveTo>
                  <a:pt x="0" y="0"/>
                </a:moveTo>
                <a:lnTo>
                  <a:pt x="2223337" y="0"/>
                </a:lnTo>
                <a:lnTo>
                  <a:pt x="2223337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257C6627-B2F6-4AF9-D2D1-ABA32A27437C}"/>
              </a:ext>
            </a:extLst>
          </p:cNvPr>
          <p:cNvSpPr/>
          <p:nvPr/>
        </p:nvSpPr>
        <p:spPr>
          <a:xfrm rot="18900000">
            <a:off x="-3626" y="8835011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36EBB95F-BE6B-4527-A2B3-2B7446B20640}"/>
              </a:ext>
            </a:extLst>
          </p:cNvPr>
          <p:cNvSpPr/>
          <p:nvPr/>
        </p:nvSpPr>
        <p:spPr>
          <a:xfrm rot="3129142">
            <a:off x="17166600" y="282432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D0B060D7-B80A-6A31-92B7-C32FCD169EA6}"/>
              </a:ext>
            </a:extLst>
          </p:cNvPr>
          <p:cNvSpPr txBox="1"/>
          <p:nvPr/>
        </p:nvSpPr>
        <p:spPr>
          <a:xfrm>
            <a:off x="2801027" y="612136"/>
            <a:ext cx="12937382" cy="1898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How It Works – Live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from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the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System</a:t>
            </a:r>
          </a:p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		Pet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Owner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Perspective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CONT.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DC2FB993-494D-A719-E6A4-F80363A4F896}"/>
              </a:ext>
            </a:extLst>
          </p:cNvPr>
          <p:cNvSpPr txBox="1"/>
          <p:nvPr/>
        </p:nvSpPr>
        <p:spPr>
          <a:xfrm>
            <a:off x="213786" y="2645626"/>
            <a:ext cx="8686800" cy="4536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Submit adoption requests online.</a:t>
            </a:r>
            <a:endParaRPr lang="ar-EG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165"/>
              </a:lnSpc>
            </a:pPr>
            <a:endParaRPr lang="ar-EG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1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-Adopt a Pet in Just a Few </a:t>
            </a:r>
            <a:r>
              <a:rPr lang="en-US" sz="3500" dirty="0" err="1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ClicksEasily</a:t>
            </a: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.</a:t>
            </a:r>
          </a:p>
          <a:p>
            <a:pPr lvl="1"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1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-browse available pets, view their profiles,     	and send adoption requests directly 	from  your </a:t>
            </a:r>
            <a:r>
              <a:rPr lang="en-US" sz="3500" dirty="0" err="1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dashboard.Track</a:t>
            </a: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 your 	request status and stay updated with 	real-time notifications.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53C8730C-95AD-4160-6696-BFF24924410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61" y="2481847"/>
            <a:ext cx="6271039" cy="3527460"/>
          </a:xfrm>
          <a:prstGeom prst="roundRect">
            <a:avLst>
              <a:gd name="adj" fmla="val 54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ED3984-83FF-F223-7DE6-0A20929ED2B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49" y="6150895"/>
            <a:ext cx="6322452" cy="3556379"/>
          </a:xfrm>
          <a:prstGeom prst="roundRect">
            <a:avLst>
              <a:gd name="adj" fmla="val 58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3615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F830F7-3CB0-8843-4AB8-280E9A3F01A9}"/>
              </a:ext>
            </a:extLst>
          </p:cNvPr>
          <p:cNvSpPr/>
          <p:nvPr/>
        </p:nvSpPr>
        <p:spPr>
          <a:xfrm>
            <a:off x="-16501" y="-158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9B219C48-9E21-7595-697E-8829B5CA2F02}"/>
              </a:ext>
            </a:extLst>
          </p:cNvPr>
          <p:cNvSpPr/>
          <p:nvPr/>
        </p:nvSpPr>
        <p:spPr>
          <a:xfrm>
            <a:off x="520591" y="469943"/>
            <a:ext cx="2024957" cy="2024957"/>
          </a:xfrm>
          <a:custGeom>
            <a:avLst/>
            <a:gdLst/>
            <a:ahLst/>
            <a:cxnLst/>
            <a:rect l="l" t="t" r="r" b="b"/>
            <a:pathLst>
              <a:path w="2024957" h="2024957">
                <a:moveTo>
                  <a:pt x="0" y="0"/>
                </a:moveTo>
                <a:lnTo>
                  <a:pt x="2024956" y="0"/>
                </a:lnTo>
                <a:lnTo>
                  <a:pt x="2024956" y="2024956"/>
                </a:lnTo>
                <a:lnTo>
                  <a:pt x="0" y="2024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2E637201-23B3-D5DA-4096-7DB2CFC67783}"/>
              </a:ext>
            </a:extLst>
          </p:cNvPr>
          <p:cNvSpPr/>
          <p:nvPr/>
        </p:nvSpPr>
        <p:spPr>
          <a:xfrm>
            <a:off x="15909365" y="-35772"/>
            <a:ext cx="2024957" cy="2024957"/>
          </a:xfrm>
          <a:custGeom>
            <a:avLst/>
            <a:gdLst/>
            <a:ahLst/>
            <a:cxnLst/>
            <a:rect l="l" t="t" r="r" b="b"/>
            <a:pathLst>
              <a:path w="2024957" h="2024957">
                <a:moveTo>
                  <a:pt x="0" y="0"/>
                </a:moveTo>
                <a:lnTo>
                  <a:pt x="2024957" y="0"/>
                </a:lnTo>
                <a:lnTo>
                  <a:pt x="2024957" y="2024957"/>
                </a:lnTo>
                <a:lnTo>
                  <a:pt x="0" y="202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86E5F568-7ECA-F7D1-CF3B-E01708B2E07F}"/>
              </a:ext>
            </a:extLst>
          </p:cNvPr>
          <p:cNvSpPr/>
          <p:nvPr/>
        </p:nvSpPr>
        <p:spPr>
          <a:xfrm>
            <a:off x="7414335" y="8493804"/>
            <a:ext cx="1437188" cy="1437188"/>
          </a:xfrm>
          <a:custGeom>
            <a:avLst/>
            <a:gdLst/>
            <a:ahLst/>
            <a:cxnLst/>
            <a:rect l="l" t="t" r="r" b="b"/>
            <a:pathLst>
              <a:path w="1437188" h="1437188">
                <a:moveTo>
                  <a:pt x="0" y="0"/>
                </a:moveTo>
                <a:lnTo>
                  <a:pt x="1437188" y="0"/>
                </a:lnTo>
                <a:lnTo>
                  <a:pt x="1437188" y="1437188"/>
                </a:lnTo>
                <a:lnTo>
                  <a:pt x="0" y="143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25DC5372-7AE3-F93B-671E-ABB1179F203D}"/>
              </a:ext>
            </a:extLst>
          </p:cNvPr>
          <p:cNvSpPr/>
          <p:nvPr/>
        </p:nvSpPr>
        <p:spPr>
          <a:xfrm>
            <a:off x="14926700" y="148443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79B1ACA-1913-1612-7048-28D5FB7DA960}"/>
              </a:ext>
            </a:extLst>
          </p:cNvPr>
          <p:cNvSpPr txBox="1"/>
          <p:nvPr/>
        </p:nvSpPr>
        <p:spPr>
          <a:xfrm>
            <a:off x="2545548" y="685663"/>
            <a:ext cx="12937382" cy="1898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How It Works – Live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from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the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System</a:t>
            </a:r>
          </a:p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		Pet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Owner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Perspective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CONT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84C592D9-359F-80D7-F086-69F66B9C826B}"/>
              </a:ext>
            </a:extLst>
          </p:cNvPr>
          <p:cNvSpPr/>
          <p:nvPr/>
        </p:nvSpPr>
        <p:spPr>
          <a:xfrm>
            <a:off x="17132545" y="7697020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6C6D2BDC-DD3D-0AC2-A612-73E6AE4ADB2D}"/>
              </a:ext>
            </a:extLst>
          </p:cNvPr>
          <p:cNvSpPr/>
          <p:nvPr/>
        </p:nvSpPr>
        <p:spPr>
          <a:xfrm>
            <a:off x="1028086" y="8605521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3E624418-1464-F2AF-2118-10EB9EA0290D}"/>
              </a:ext>
            </a:extLst>
          </p:cNvPr>
          <p:cNvSpPr/>
          <p:nvPr/>
        </p:nvSpPr>
        <p:spPr>
          <a:xfrm>
            <a:off x="7873221" y="141768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04F1703F-52A5-AF66-8C1E-4EFCA680B144}"/>
              </a:ext>
            </a:extLst>
          </p:cNvPr>
          <p:cNvSpPr txBox="1"/>
          <p:nvPr/>
        </p:nvSpPr>
        <p:spPr>
          <a:xfrm>
            <a:off x="8457282" y="148443"/>
            <a:ext cx="2072316" cy="77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ED418353-9BBB-AB43-6A98-9D35DCE9D32C}"/>
              </a:ext>
            </a:extLst>
          </p:cNvPr>
          <p:cNvSpPr txBox="1"/>
          <p:nvPr/>
        </p:nvSpPr>
        <p:spPr>
          <a:xfrm>
            <a:off x="170842" y="2925130"/>
            <a:ext cx="8686800" cy="1253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Book hotels or vet appointments</a:t>
            </a:r>
          </a:p>
          <a:p>
            <a:pPr algn="l">
              <a:lnSpc>
                <a:spcPts val="3165"/>
              </a:lnSpc>
            </a:pPr>
            <a:endParaRPr lang="en-US" sz="3500" dirty="0">
              <a:solidFill>
                <a:srgbClr val="FDB64E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B8DF54-37B4-789C-C6DB-87E0CE447B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2" y="2690703"/>
            <a:ext cx="9419977" cy="6417205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5C0329A7-75C1-4451-73F6-014781FF01D9}"/>
              </a:ext>
            </a:extLst>
          </p:cNvPr>
          <p:cNvSpPr txBox="1"/>
          <p:nvPr/>
        </p:nvSpPr>
        <p:spPr>
          <a:xfrm>
            <a:off x="186235" y="3603027"/>
            <a:ext cx="8686800" cy="2895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Book Grooming &amp; Vet Services in Seconds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FDB64E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Browse available pet services like clinics, hotels, and training centers.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FDB64E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Book your appointment directly </a:t>
            </a:r>
            <a:r>
              <a:rPr lang="en-US" sz="3500" dirty="0">
                <a:solidFill>
                  <a:srgbClr val="FDB64E"/>
                </a:solidFill>
                <a:latin typeface="Sniglet"/>
                <a:sym typeface="Sniglet"/>
              </a:rPr>
              <a:t>through</a:t>
            </a: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 the dashboard — no calls, no hassle.</a:t>
            </a:r>
          </a:p>
        </p:txBody>
      </p:sp>
    </p:spTree>
    <p:extLst>
      <p:ext uri="{BB962C8B-B14F-4D97-AF65-F5344CB8AC3E}">
        <p14:creationId xmlns:p14="http://schemas.microsoft.com/office/powerpoint/2010/main" val="347799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E66E64A8-13FF-2E7A-5854-BE8E9A0A84D4}"/>
              </a:ext>
            </a:extLst>
          </p:cNvPr>
          <p:cNvSpPr/>
          <p:nvPr/>
        </p:nvSpPr>
        <p:spPr>
          <a:xfrm>
            <a:off x="-113255" y="-369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DB64E"/>
          </a:solidFill>
        </p:spPr>
        <p:txBody>
          <a:bodyPr/>
          <a:lstStyle/>
          <a:p>
            <a:r>
              <a:rPr lang="en-US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 lang="en-US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F5DA7F72-C563-3932-241A-C262D4C4D18F}"/>
              </a:ext>
            </a:extLst>
          </p:cNvPr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76C656E-01D0-0CF4-1022-6310852C8719}"/>
              </a:ext>
            </a:extLst>
          </p:cNvPr>
          <p:cNvSpPr/>
          <p:nvPr/>
        </p:nvSpPr>
        <p:spPr>
          <a:xfrm rot="1253856">
            <a:off x="-1506139" y="-1568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F8E02395-1902-3F6B-9F8F-C64485B1A5C9}"/>
              </a:ext>
            </a:extLst>
          </p:cNvPr>
          <p:cNvSpPr/>
          <p:nvPr/>
        </p:nvSpPr>
        <p:spPr>
          <a:xfrm>
            <a:off x="7506003" y="7684977"/>
            <a:ext cx="2573607" cy="2716860"/>
          </a:xfrm>
          <a:custGeom>
            <a:avLst/>
            <a:gdLst/>
            <a:ahLst/>
            <a:cxnLst/>
            <a:rect l="l" t="t" r="r" b="b"/>
            <a:pathLst>
              <a:path w="2573607" h="2716860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3F614F1C-5490-869F-59C4-84822611FE30}"/>
              </a:ext>
            </a:extLst>
          </p:cNvPr>
          <p:cNvSpPr/>
          <p:nvPr/>
        </p:nvSpPr>
        <p:spPr>
          <a:xfrm>
            <a:off x="5718842" y="7423616"/>
            <a:ext cx="2223337" cy="3030558"/>
          </a:xfrm>
          <a:custGeom>
            <a:avLst/>
            <a:gdLst/>
            <a:ahLst/>
            <a:cxnLst/>
            <a:rect l="l" t="t" r="r" b="b"/>
            <a:pathLst>
              <a:path w="2223337" h="3030558">
                <a:moveTo>
                  <a:pt x="0" y="0"/>
                </a:moveTo>
                <a:lnTo>
                  <a:pt x="2223337" y="0"/>
                </a:lnTo>
                <a:lnTo>
                  <a:pt x="2223337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18">
            <a:extLst>
              <a:ext uri="{FF2B5EF4-FFF2-40B4-BE49-F238E27FC236}">
                <a16:creationId xmlns:a16="http://schemas.microsoft.com/office/drawing/2014/main" id="{B7BC1F59-CF32-1919-5286-62A32998DCFC}"/>
              </a:ext>
            </a:extLst>
          </p:cNvPr>
          <p:cNvSpPr/>
          <p:nvPr/>
        </p:nvSpPr>
        <p:spPr>
          <a:xfrm rot="18900000">
            <a:off x="-3626" y="8835011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BCB8FD9B-F719-EFFC-61FE-11F670115B3F}"/>
              </a:ext>
            </a:extLst>
          </p:cNvPr>
          <p:cNvSpPr/>
          <p:nvPr/>
        </p:nvSpPr>
        <p:spPr>
          <a:xfrm rot="3129142">
            <a:off x="17166600" y="282432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D42955E-0C0F-490D-3FF2-8E08B9F76508}"/>
              </a:ext>
            </a:extLst>
          </p:cNvPr>
          <p:cNvSpPr txBox="1"/>
          <p:nvPr/>
        </p:nvSpPr>
        <p:spPr>
          <a:xfrm>
            <a:off x="2801027" y="612136"/>
            <a:ext cx="12937382" cy="1898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How It Works – Live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from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the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System</a:t>
            </a:r>
          </a:p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		Pet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Owner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Perspective</a:t>
            </a:r>
            <a:r>
              <a:rPr lang="ar-EG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2D5298"/>
                </a:solidFill>
                <a:latin typeface="Jua"/>
                <a:ea typeface="Jua"/>
                <a:cs typeface="Jua"/>
                <a:sym typeface="Jua"/>
              </a:rPr>
              <a:t>CONT.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8A01EEB-C4B0-E970-DC5C-18241B98C4E4}"/>
              </a:ext>
            </a:extLst>
          </p:cNvPr>
          <p:cNvSpPr txBox="1"/>
          <p:nvPr/>
        </p:nvSpPr>
        <p:spPr>
          <a:xfrm>
            <a:off x="213787" y="2455065"/>
            <a:ext cx="8568628" cy="658834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Join the Pet Lovers’ Community Share</a:t>
            </a:r>
          </a:p>
          <a:p>
            <a:pPr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photos, updates, and moments with fellow</a:t>
            </a:r>
          </a:p>
          <a:p>
            <a:pPr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pet owners.</a:t>
            </a:r>
          </a:p>
          <a:p>
            <a:pPr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Stay connected, comment, and</a:t>
            </a:r>
          </a:p>
          <a:p>
            <a:pPr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be part of a loving and interactive pet community.</a:t>
            </a:r>
            <a:endParaRPr lang="ar-EG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Shop Pet Products in One Place From treats to dry food — browse, add to cart, or </a:t>
            </a:r>
            <a:r>
              <a:rPr lang="en-US" sz="3500" dirty="0" err="1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wishlist</a:t>
            </a: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 your favorite items directly from the PetCaretopia store.</a:t>
            </a:r>
          </a:p>
          <a:p>
            <a:pPr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>
              <a:lnSpc>
                <a:spcPts val="3165"/>
              </a:lnSpc>
            </a:pPr>
            <a:endParaRPr lang="ar-EG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BCDC03-F678-4289-BD36-62ACB15D4D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707" y="2510156"/>
            <a:ext cx="5472920" cy="4081144"/>
          </a:xfrm>
          <a:prstGeom prst="roundRect">
            <a:avLst>
              <a:gd name="adj" fmla="val 45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EE34FB-D074-C0C9-CCFF-BBF345BB9F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400" y="6608618"/>
            <a:ext cx="5584227" cy="3709197"/>
          </a:xfrm>
          <a:prstGeom prst="roundRect">
            <a:avLst>
              <a:gd name="adj" fmla="val 64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580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5024CD-9594-4A32-7759-AAA7C366B45B}"/>
              </a:ext>
            </a:extLst>
          </p:cNvPr>
          <p:cNvSpPr/>
          <p:nvPr/>
        </p:nvSpPr>
        <p:spPr>
          <a:xfrm>
            <a:off x="-16501" y="-158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96267939-FF82-89A8-E793-6AB21F89CF43}"/>
              </a:ext>
            </a:extLst>
          </p:cNvPr>
          <p:cNvSpPr/>
          <p:nvPr/>
        </p:nvSpPr>
        <p:spPr>
          <a:xfrm>
            <a:off x="520591" y="469943"/>
            <a:ext cx="2024957" cy="2024957"/>
          </a:xfrm>
          <a:custGeom>
            <a:avLst/>
            <a:gdLst/>
            <a:ahLst/>
            <a:cxnLst/>
            <a:rect l="l" t="t" r="r" b="b"/>
            <a:pathLst>
              <a:path w="2024957" h="2024957">
                <a:moveTo>
                  <a:pt x="0" y="0"/>
                </a:moveTo>
                <a:lnTo>
                  <a:pt x="2024956" y="0"/>
                </a:lnTo>
                <a:lnTo>
                  <a:pt x="2024956" y="2024956"/>
                </a:lnTo>
                <a:lnTo>
                  <a:pt x="0" y="2024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24C4973D-8F9A-2DA9-8B9A-E4A2CD4EDE49}"/>
              </a:ext>
            </a:extLst>
          </p:cNvPr>
          <p:cNvSpPr/>
          <p:nvPr/>
        </p:nvSpPr>
        <p:spPr>
          <a:xfrm>
            <a:off x="15909365" y="-35772"/>
            <a:ext cx="2024957" cy="2024957"/>
          </a:xfrm>
          <a:custGeom>
            <a:avLst/>
            <a:gdLst/>
            <a:ahLst/>
            <a:cxnLst/>
            <a:rect l="l" t="t" r="r" b="b"/>
            <a:pathLst>
              <a:path w="2024957" h="2024957">
                <a:moveTo>
                  <a:pt x="0" y="0"/>
                </a:moveTo>
                <a:lnTo>
                  <a:pt x="2024957" y="0"/>
                </a:lnTo>
                <a:lnTo>
                  <a:pt x="2024957" y="2024957"/>
                </a:lnTo>
                <a:lnTo>
                  <a:pt x="0" y="202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42A80D73-31DF-C8C8-607D-F6B9C2996E52}"/>
              </a:ext>
            </a:extLst>
          </p:cNvPr>
          <p:cNvSpPr/>
          <p:nvPr/>
        </p:nvSpPr>
        <p:spPr>
          <a:xfrm>
            <a:off x="7414335" y="8493804"/>
            <a:ext cx="1437188" cy="1437188"/>
          </a:xfrm>
          <a:custGeom>
            <a:avLst/>
            <a:gdLst/>
            <a:ahLst/>
            <a:cxnLst/>
            <a:rect l="l" t="t" r="r" b="b"/>
            <a:pathLst>
              <a:path w="1437188" h="1437188">
                <a:moveTo>
                  <a:pt x="0" y="0"/>
                </a:moveTo>
                <a:lnTo>
                  <a:pt x="1437188" y="0"/>
                </a:lnTo>
                <a:lnTo>
                  <a:pt x="1437188" y="1437188"/>
                </a:lnTo>
                <a:lnTo>
                  <a:pt x="0" y="143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F6A7032B-14CF-95DF-7C47-EA8C10C2B38F}"/>
              </a:ext>
            </a:extLst>
          </p:cNvPr>
          <p:cNvSpPr/>
          <p:nvPr/>
        </p:nvSpPr>
        <p:spPr>
          <a:xfrm>
            <a:off x="14926700" y="148443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109D0D2-2ABE-C48F-F8FA-F4BC72E08012}"/>
              </a:ext>
            </a:extLst>
          </p:cNvPr>
          <p:cNvSpPr txBox="1"/>
          <p:nvPr/>
        </p:nvSpPr>
        <p:spPr>
          <a:xfrm>
            <a:off x="2545548" y="685663"/>
            <a:ext cx="12937382" cy="1898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How It Works – Live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from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the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System</a:t>
            </a:r>
          </a:p>
          <a:p>
            <a:pPr>
              <a:lnSpc>
                <a:spcPts val="7710"/>
              </a:lnSpc>
            </a:pP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		Pet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Owner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Perspective</a:t>
            </a:r>
            <a:r>
              <a:rPr lang="ar-EG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CONT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BFA91DE7-2BB9-F13A-9386-75F79B69EF15}"/>
              </a:ext>
            </a:extLst>
          </p:cNvPr>
          <p:cNvSpPr/>
          <p:nvPr/>
        </p:nvSpPr>
        <p:spPr>
          <a:xfrm>
            <a:off x="17132545" y="7697020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2638C23D-7530-A402-75DA-A5FED8F85750}"/>
              </a:ext>
            </a:extLst>
          </p:cNvPr>
          <p:cNvSpPr/>
          <p:nvPr/>
        </p:nvSpPr>
        <p:spPr>
          <a:xfrm>
            <a:off x="1028086" y="8605521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A75A063B-52F7-816C-072B-B29615E1D6DA}"/>
              </a:ext>
            </a:extLst>
          </p:cNvPr>
          <p:cNvSpPr/>
          <p:nvPr/>
        </p:nvSpPr>
        <p:spPr>
          <a:xfrm>
            <a:off x="7873221" y="141768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10661273-4A98-F3E7-D191-DF616BA0D3D7}"/>
              </a:ext>
            </a:extLst>
          </p:cNvPr>
          <p:cNvSpPr txBox="1"/>
          <p:nvPr/>
        </p:nvSpPr>
        <p:spPr>
          <a:xfrm>
            <a:off x="8457282" y="148443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05F1FB17-7D1D-DF0F-91F5-814D5DE878F2}"/>
              </a:ext>
            </a:extLst>
          </p:cNvPr>
          <p:cNvSpPr txBox="1"/>
          <p:nvPr/>
        </p:nvSpPr>
        <p:spPr>
          <a:xfrm>
            <a:off x="170842" y="2925130"/>
            <a:ext cx="8686800" cy="843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endParaRPr lang="en-US" sz="3500" dirty="0">
              <a:solidFill>
                <a:srgbClr val="FDB64E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192442EC-F9C2-8AAE-D9F2-90219A7102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499" y="2690704"/>
            <a:ext cx="8686800" cy="6186595"/>
          </a:xfrm>
          <a:prstGeom prst="roundRect">
            <a:avLst>
              <a:gd name="adj" fmla="val 42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B70A59F8-BD77-F6BC-5F2E-0E8552B28F70}"/>
              </a:ext>
            </a:extLst>
          </p:cNvPr>
          <p:cNvSpPr txBox="1"/>
          <p:nvPr/>
        </p:nvSpPr>
        <p:spPr>
          <a:xfrm>
            <a:off x="137014" y="2875909"/>
            <a:ext cx="8686800" cy="4946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AI-Powered Breed Recognition</a:t>
            </a:r>
            <a:r>
              <a:rPr lang="ar-EG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  </a:t>
            </a: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Upload your pet’s photo and let our AI detect the breed instantly — fast, accurate, and helpful for new adopters.</a:t>
            </a:r>
            <a:endParaRPr lang="ar-EG" sz="3500" dirty="0">
              <a:solidFill>
                <a:srgbClr val="FDB64E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ar-EG" sz="3500" dirty="0">
              <a:solidFill>
                <a:srgbClr val="FDB64E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ar-EG" sz="3500" dirty="0">
              <a:solidFill>
                <a:srgbClr val="FDB64E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Key Benefits</a:t>
            </a:r>
            <a:r>
              <a:rPr lang="ar-EG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:</a:t>
            </a:r>
            <a:r>
              <a:rPr lang="ar-EG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Instantly identifies pet breed from a single image</a:t>
            </a:r>
            <a:r>
              <a:rPr lang="ar-EG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Helps shelters and adopters understand the pet’s needs</a:t>
            </a:r>
            <a:r>
              <a:rPr lang="ar-EG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Boosts trust by showing smart tech behind the platform</a:t>
            </a:r>
            <a:r>
              <a:rPr lang="ar-EG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500" dirty="0">
                <a:solidFill>
                  <a:srgbClr val="FDB64E"/>
                </a:solidFill>
                <a:latin typeface="Sniglet"/>
                <a:ea typeface="Sniglet"/>
                <a:cs typeface="Sniglet"/>
                <a:sym typeface="Sniglet"/>
              </a:rPr>
              <a:t>Useful for clinics to keep accurate medical records</a:t>
            </a:r>
          </a:p>
        </p:txBody>
      </p:sp>
    </p:spTree>
    <p:extLst>
      <p:ext uri="{BB962C8B-B14F-4D97-AF65-F5344CB8AC3E}">
        <p14:creationId xmlns:p14="http://schemas.microsoft.com/office/powerpoint/2010/main" val="237544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2B505A-B8A1-D5A9-5FAA-35E36E9E5D5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US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 lang="en-US" dirty="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4B492E43-287C-2280-601C-578A647C61C7}"/>
              </a:ext>
            </a:extLst>
          </p:cNvPr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35C87885-BCA5-B7FD-0940-EA5CCAD0F40B}"/>
              </a:ext>
            </a:extLst>
          </p:cNvPr>
          <p:cNvSpPr/>
          <p:nvPr/>
        </p:nvSpPr>
        <p:spPr>
          <a:xfrm rot="1253856">
            <a:off x="-1447535" y="-1756477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84A04528-F455-3331-46BF-A38DDD4D0363}"/>
              </a:ext>
            </a:extLst>
          </p:cNvPr>
          <p:cNvSpPr/>
          <p:nvPr/>
        </p:nvSpPr>
        <p:spPr>
          <a:xfrm>
            <a:off x="-1783568" y="1012913"/>
            <a:ext cx="11903468" cy="2445622"/>
          </a:xfrm>
          <a:custGeom>
            <a:avLst/>
            <a:gdLst/>
            <a:ahLst/>
            <a:cxnLst/>
            <a:rect l="l" t="t" r="r" b="b"/>
            <a:pathLst>
              <a:path w="11903468" h="2445622">
                <a:moveTo>
                  <a:pt x="0" y="0"/>
                </a:moveTo>
                <a:lnTo>
                  <a:pt x="11903468" y="0"/>
                </a:lnTo>
                <a:lnTo>
                  <a:pt x="11903468" y="2445622"/>
                </a:lnTo>
                <a:lnTo>
                  <a:pt x="0" y="244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9" name="Freeform 2">
            <a:extLst>
              <a:ext uri="{FF2B5EF4-FFF2-40B4-BE49-F238E27FC236}">
                <a16:creationId xmlns:a16="http://schemas.microsoft.com/office/drawing/2014/main" id="{D376CBEA-A302-6F8C-7495-64061C464BDC}"/>
              </a:ext>
            </a:extLst>
          </p:cNvPr>
          <p:cNvSpPr/>
          <p:nvPr/>
        </p:nvSpPr>
        <p:spPr>
          <a:xfrm rot="2607615">
            <a:off x="1368290" y="2472119"/>
            <a:ext cx="15551420" cy="13770075"/>
          </a:xfrm>
          <a:custGeom>
            <a:avLst/>
            <a:gdLst/>
            <a:ahLst/>
            <a:cxnLst/>
            <a:rect l="l" t="t" r="r" b="b"/>
            <a:pathLst>
              <a:path w="15551420" h="13770075">
                <a:moveTo>
                  <a:pt x="0" y="0"/>
                </a:moveTo>
                <a:lnTo>
                  <a:pt x="15551420" y="0"/>
                </a:lnTo>
                <a:lnTo>
                  <a:pt x="15551420" y="13770075"/>
                </a:lnTo>
                <a:lnTo>
                  <a:pt x="0" y="13770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0" name="Freeform 3">
            <a:extLst>
              <a:ext uri="{FF2B5EF4-FFF2-40B4-BE49-F238E27FC236}">
                <a16:creationId xmlns:a16="http://schemas.microsoft.com/office/drawing/2014/main" id="{7992C63E-7A0A-79B6-2CAC-54E7A6C4A375}"/>
              </a:ext>
            </a:extLst>
          </p:cNvPr>
          <p:cNvSpPr/>
          <p:nvPr/>
        </p:nvSpPr>
        <p:spPr>
          <a:xfrm>
            <a:off x="7668096" y="330569"/>
            <a:ext cx="525154" cy="403056"/>
          </a:xfrm>
          <a:custGeom>
            <a:avLst/>
            <a:gdLst/>
            <a:ahLst/>
            <a:cxnLst/>
            <a:rect l="l" t="t" r="r" b="b"/>
            <a:pathLst>
              <a:path w="525154" h="403056">
                <a:moveTo>
                  <a:pt x="0" y="0"/>
                </a:moveTo>
                <a:lnTo>
                  <a:pt x="525154" y="0"/>
                </a:lnTo>
                <a:lnTo>
                  <a:pt x="525154" y="403055"/>
                </a:lnTo>
                <a:lnTo>
                  <a:pt x="0" y="4030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0" name="Freeform 13">
            <a:extLst>
              <a:ext uri="{FF2B5EF4-FFF2-40B4-BE49-F238E27FC236}">
                <a16:creationId xmlns:a16="http://schemas.microsoft.com/office/drawing/2014/main" id="{C52E10A9-4E1F-DD9E-96D6-557B2235465A}"/>
              </a:ext>
            </a:extLst>
          </p:cNvPr>
          <p:cNvSpPr/>
          <p:nvPr/>
        </p:nvSpPr>
        <p:spPr>
          <a:xfrm>
            <a:off x="712984" y="7021452"/>
            <a:ext cx="5120528" cy="3325830"/>
          </a:xfrm>
          <a:custGeom>
            <a:avLst/>
            <a:gdLst/>
            <a:ahLst/>
            <a:cxnLst/>
            <a:rect l="l" t="t" r="r" b="b"/>
            <a:pathLst>
              <a:path w="5005096" h="3776573">
                <a:moveTo>
                  <a:pt x="0" y="0"/>
                </a:moveTo>
                <a:lnTo>
                  <a:pt x="5005096" y="0"/>
                </a:lnTo>
                <a:lnTo>
                  <a:pt x="5005096" y="3776573"/>
                </a:lnTo>
                <a:lnTo>
                  <a:pt x="0" y="3776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1" name="Freeform 14">
            <a:extLst>
              <a:ext uri="{FF2B5EF4-FFF2-40B4-BE49-F238E27FC236}">
                <a16:creationId xmlns:a16="http://schemas.microsoft.com/office/drawing/2014/main" id="{7C4EEC92-267E-CB4E-1564-ABE48033C06D}"/>
              </a:ext>
            </a:extLst>
          </p:cNvPr>
          <p:cNvSpPr/>
          <p:nvPr/>
        </p:nvSpPr>
        <p:spPr>
          <a:xfrm>
            <a:off x="8193250" y="6917505"/>
            <a:ext cx="3327467" cy="3325830"/>
          </a:xfrm>
          <a:custGeom>
            <a:avLst/>
            <a:gdLst/>
            <a:ahLst/>
            <a:cxnLst/>
            <a:rect l="l" t="t" r="r" b="b"/>
            <a:pathLst>
              <a:path w="3444559" h="3444559">
                <a:moveTo>
                  <a:pt x="0" y="0"/>
                </a:moveTo>
                <a:lnTo>
                  <a:pt x="3444559" y="0"/>
                </a:lnTo>
                <a:lnTo>
                  <a:pt x="3444559" y="3444559"/>
                </a:lnTo>
                <a:lnTo>
                  <a:pt x="0" y="34445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3" name="TextBox 16">
            <a:extLst>
              <a:ext uri="{FF2B5EF4-FFF2-40B4-BE49-F238E27FC236}">
                <a16:creationId xmlns:a16="http://schemas.microsoft.com/office/drawing/2014/main" id="{B083B57C-B94C-9A6C-4D0D-E45B2B3C5581}"/>
              </a:ext>
            </a:extLst>
          </p:cNvPr>
          <p:cNvSpPr txBox="1"/>
          <p:nvPr/>
        </p:nvSpPr>
        <p:spPr>
          <a:xfrm>
            <a:off x="110176" y="1876522"/>
            <a:ext cx="13112415" cy="946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93"/>
              </a:lnSpc>
            </a:pPr>
            <a:r>
              <a:rPr lang="en-US" sz="80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For</a:t>
            </a:r>
            <a:r>
              <a:rPr lang="en-US" sz="8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8000" dirty="0">
                <a:solidFill>
                  <a:srgbClr val="FFAE34"/>
                </a:solidFill>
                <a:latin typeface="Jua"/>
                <a:ea typeface="Jua"/>
                <a:cs typeface="Sniglet"/>
                <a:sym typeface="Jua"/>
              </a:rPr>
              <a:t>Shelter</a:t>
            </a:r>
            <a:r>
              <a:rPr lang="en-US" sz="8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8000" dirty="0">
                <a:solidFill>
                  <a:srgbClr val="FFAE34"/>
                </a:solidFill>
                <a:latin typeface="Jua"/>
                <a:ea typeface="Jua"/>
                <a:cs typeface="Sniglet"/>
                <a:sym typeface="Jua"/>
              </a:rPr>
              <a:t>Manager</a:t>
            </a:r>
            <a:endParaRPr lang="en-US" sz="8000" dirty="0">
              <a:solidFill>
                <a:srgbClr val="FFAE3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0" name="Freeform 23">
            <a:extLst>
              <a:ext uri="{FF2B5EF4-FFF2-40B4-BE49-F238E27FC236}">
                <a16:creationId xmlns:a16="http://schemas.microsoft.com/office/drawing/2014/main" id="{C431F4BA-EC2A-F115-B3BF-05100EF4C4EB}"/>
              </a:ext>
            </a:extLst>
          </p:cNvPr>
          <p:cNvSpPr/>
          <p:nvPr/>
        </p:nvSpPr>
        <p:spPr>
          <a:xfrm>
            <a:off x="15936799" y="8153887"/>
            <a:ext cx="958291" cy="566263"/>
          </a:xfrm>
          <a:custGeom>
            <a:avLst/>
            <a:gdLst/>
            <a:ahLst/>
            <a:cxnLst/>
            <a:rect l="l" t="t" r="r" b="b"/>
            <a:pathLst>
              <a:path w="958291" h="566263">
                <a:moveTo>
                  <a:pt x="0" y="0"/>
                </a:moveTo>
                <a:lnTo>
                  <a:pt x="958291" y="0"/>
                </a:lnTo>
                <a:lnTo>
                  <a:pt x="958291" y="566263"/>
                </a:lnTo>
                <a:lnTo>
                  <a:pt x="0" y="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1" name="Freeform 24">
            <a:extLst>
              <a:ext uri="{FF2B5EF4-FFF2-40B4-BE49-F238E27FC236}">
                <a16:creationId xmlns:a16="http://schemas.microsoft.com/office/drawing/2014/main" id="{D6EDD5CD-B534-63CB-5C8C-E72AE7CECD57}"/>
              </a:ext>
            </a:extLst>
          </p:cNvPr>
          <p:cNvSpPr/>
          <p:nvPr/>
        </p:nvSpPr>
        <p:spPr>
          <a:xfrm rot="20106543">
            <a:off x="-1699225" y="-33398"/>
            <a:ext cx="1569481" cy="1534047"/>
          </a:xfrm>
          <a:custGeom>
            <a:avLst/>
            <a:gdLst/>
            <a:ahLst/>
            <a:cxnLst/>
            <a:rect l="l" t="t" r="r" b="b"/>
            <a:pathLst>
              <a:path w="1569481" h="1534047">
                <a:moveTo>
                  <a:pt x="0" y="0"/>
                </a:moveTo>
                <a:lnTo>
                  <a:pt x="1569481" y="0"/>
                </a:lnTo>
                <a:lnTo>
                  <a:pt x="1569481" y="1534047"/>
                </a:lnTo>
                <a:lnTo>
                  <a:pt x="0" y="153404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2" name="Freeform 25">
            <a:extLst>
              <a:ext uri="{FF2B5EF4-FFF2-40B4-BE49-F238E27FC236}">
                <a16:creationId xmlns:a16="http://schemas.microsoft.com/office/drawing/2014/main" id="{96217562-EB17-4E58-5481-8E97743A5528}"/>
              </a:ext>
            </a:extLst>
          </p:cNvPr>
          <p:cNvSpPr/>
          <p:nvPr/>
        </p:nvSpPr>
        <p:spPr>
          <a:xfrm rot="1533524">
            <a:off x="16854119" y="1600267"/>
            <a:ext cx="1016171" cy="993229"/>
          </a:xfrm>
          <a:custGeom>
            <a:avLst/>
            <a:gdLst/>
            <a:ahLst/>
            <a:cxnLst/>
            <a:rect l="l" t="t" r="r" b="b"/>
            <a:pathLst>
              <a:path w="1016171" h="993229">
                <a:moveTo>
                  <a:pt x="0" y="0"/>
                </a:moveTo>
                <a:lnTo>
                  <a:pt x="1016171" y="0"/>
                </a:lnTo>
                <a:lnTo>
                  <a:pt x="1016171" y="993229"/>
                </a:lnTo>
                <a:lnTo>
                  <a:pt x="0" y="99322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3" name="Freeform 5">
            <a:extLst>
              <a:ext uri="{FF2B5EF4-FFF2-40B4-BE49-F238E27FC236}">
                <a16:creationId xmlns:a16="http://schemas.microsoft.com/office/drawing/2014/main" id="{FB5C5F04-72E9-D416-7654-0B75F2FB3294}"/>
              </a:ext>
            </a:extLst>
          </p:cNvPr>
          <p:cNvSpPr/>
          <p:nvPr/>
        </p:nvSpPr>
        <p:spPr>
          <a:xfrm>
            <a:off x="11378692" y="935154"/>
            <a:ext cx="5876427" cy="6766062"/>
          </a:xfrm>
          <a:custGeom>
            <a:avLst/>
            <a:gdLst/>
            <a:ahLst/>
            <a:cxnLst/>
            <a:rect l="l" t="t" r="r" b="b"/>
            <a:pathLst>
              <a:path w="6852586" h="7479844">
                <a:moveTo>
                  <a:pt x="0" y="0"/>
                </a:moveTo>
                <a:lnTo>
                  <a:pt x="6852586" y="0"/>
                </a:lnTo>
                <a:lnTo>
                  <a:pt x="6852586" y="7479844"/>
                </a:lnTo>
                <a:lnTo>
                  <a:pt x="0" y="74798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5" name="TextBox 9">
            <a:extLst>
              <a:ext uri="{FF2B5EF4-FFF2-40B4-BE49-F238E27FC236}">
                <a16:creationId xmlns:a16="http://schemas.microsoft.com/office/drawing/2014/main" id="{FF05AEDB-122D-E61A-74F0-CF649B3D0114}"/>
              </a:ext>
            </a:extLst>
          </p:cNvPr>
          <p:cNvSpPr txBox="1"/>
          <p:nvPr/>
        </p:nvSpPr>
        <p:spPr>
          <a:xfrm>
            <a:off x="457200" y="3691356"/>
            <a:ext cx="8686800" cy="3305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List pets with details and pictures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Manage adoption requests.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Communicate directly with interested users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 Track pet history and adoptions digitally</a:t>
            </a:r>
          </a:p>
        </p:txBody>
      </p:sp>
    </p:spTree>
    <p:extLst>
      <p:ext uri="{BB962C8B-B14F-4D97-AF65-F5344CB8AC3E}">
        <p14:creationId xmlns:p14="http://schemas.microsoft.com/office/powerpoint/2010/main" val="4019702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873E98-1D0B-6459-C0E2-A9BB8C9C8B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US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 lang="en-US" dirty="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5BB3C54-3D43-D11C-E83B-A995D1E417AB}"/>
              </a:ext>
            </a:extLst>
          </p:cNvPr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0E727E02-55C9-A2C8-B927-0E2E27197F3D}"/>
              </a:ext>
            </a:extLst>
          </p:cNvPr>
          <p:cNvSpPr/>
          <p:nvPr/>
        </p:nvSpPr>
        <p:spPr>
          <a:xfrm rot="1253856">
            <a:off x="-1447535" y="-1756477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2793320-E2A5-47D5-64BF-2D805AA44F55}"/>
              </a:ext>
            </a:extLst>
          </p:cNvPr>
          <p:cNvSpPr/>
          <p:nvPr/>
        </p:nvSpPr>
        <p:spPr>
          <a:xfrm>
            <a:off x="-1783568" y="1012913"/>
            <a:ext cx="11903468" cy="2445622"/>
          </a:xfrm>
          <a:custGeom>
            <a:avLst/>
            <a:gdLst/>
            <a:ahLst/>
            <a:cxnLst/>
            <a:rect l="l" t="t" r="r" b="b"/>
            <a:pathLst>
              <a:path w="11903468" h="2445622">
                <a:moveTo>
                  <a:pt x="0" y="0"/>
                </a:moveTo>
                <a:lnTo>
                  <a:pt x="11903468" y="0"/>
                </a:lnTo>
                <a:lnTo>
                  <a:pt x="11903468" y="2445622"/>
                </a:lnTo>
                <a:lnTo>
                  <a:pt x="0" y="244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7FC2BC6A-5993-F527-EF38-DE6A1D72561B}"/>
              </a:ext>
            </a:extLst>
          </p:cNvPr>
          <p:cNvSpPr/>
          <p:nvPr/>
        </p:nvSpPr>
        <p:spPr>
          <a:xfrm rot="2607615">
            <a:off x="1368290" y="2472119"/>
            <a:ext cx="15551420" cy="13770075"/>
          </a:xfrm>
          <a:custGeom>
            <a:avLst/>
            <a:gdLst/>
            <a:ahLst/>
            <a:cxnLst/>
            <a:rect l="l" t="t" r="r" b="b"/>
            <a:pathLst>
              <a:path w="15551420" h="13770075">
                <a:moveTo>
                  <a:pt x="0" y="0"/>
                </a:moveTo>
                <a:lnTo>
                  <a:pt x="15551420" y="0"/>
                </a:lnTo>
                <a:lnTo>
                  <a:pt x="15551420" y="13770075"/>
                </a:lnTo>
                <a:lnTo>
                  <a:pt x="0" y="13770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447EF01E-B16D-5DB4-DBBD-D8E1E68DEC4C}"/>
              </a:ext>
            </a:extLst>
          </p:cNvPr>
          <p:cNvSpPr/>
          <p:nvPr/>
        </p:nvSpPr>
        <p:spPr>
          <a:xfrm>
            <a:off x="7668096" y="330569"/>
            <a:ext cx="525154" cy="403056"/>
          </a:xfrm>
          <a:custGeom>
            <a:avLst/>
            <a:gdLst/>
            <a:ahLst/>
            <a:cxnLst/>
            <a:rect l="l" t="t" r="r" b="b"/>
            <a:pathLst>
              <a:path w="525154" h="403056">
                <a:moveTo>
                  <a:pt x="0" y="0"/>
                </a:moveTo>
                <a:lnTo>
                  <a:pt x="525154" y="0"/>
                </a:lnTo>
                <a:lnTo>
                  <a:pt x="525154" y="403055"/>
                </a:lnTo>
                <a:lnTo>
                  <a:pt x="0" y="4030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0D978E4A-0E93-D995-DE90-0F7703CC4B7A}"/>
              </a:ext>
            </a:extLst>
          </p:cNvPr>
          <p:cNvSpPr txBox="1"/>
          <p:nvPr/>
        </p:nvSpPr>
        <p:spPr>
          <a:xfrm>
            <a:off x="110176" y="1876522"/>
            <a:ext cx="13112415" cy="946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93"/>
              </a:lnSpc>
            </a:pPr>
            <a:r>
              <a:rPr lang="en-US" sz="80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For</a:t>
            </a:r>
            <a:r>
              <a:rPr lang="en-US" sz="8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8000" dirty="0">
                <a:solidFill>
                  <a:srgbClr val="FFAE34"/>
                </a:solidFill>
                <a:latin typeface="Jua"/>
                <a:ea typeface="Jua"/>
                <a:cs typeface="Sniglet"/>
                <a:sym typeface="Jua"/>
              </a:rPr>
              <a:t>Service</a:t>
            </a:r>
            <a:r>
              <a:rPr lang="en-US" sz="8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8000" dirty="0">
                <a:solidFill>
                  <a:srgbClr val="FFAE34"/>
                </a:solidFill>
                <a:latin typeface="Jua"/>
                <a:ea typeface="Jua"/>
                <a:cs typeface="Sniglet"/>
                <a:sym typeface="Jua"/>
              </a:rPr>
              <a:t>Provider</a:t>
            </a:r>
            <a:endParaRPr lang="en-US" sz="8000" dirty="0">
              <a:solidFill>
                <a:srgbClr val="FFAE3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BC448098-57BF-1B92-13D7-F2DF134A8230}"/>
              </a:ext>
            </a:extLst>
          </p:cNvPr>
          <p:cNvSpPr/>
          <p:nvPr/>
        </p:nvSpPr>
        <p:spPr>
          <a:xfrm>
            <a:off x="15936799" y="8153887"/>
            <a:ext cx="958291" cy="566263"/>
          </a:xfrm>
          <a:custGeom>
            <a:avLst/>
            <a:gdLst/>
            <a:ahLst/>
            <a:cxnLst/>
            <a:rect l="l" t="t" r="r" b="b"/>
            <a:pathLst>
              <a:path w="958291" h="566263">
                <a:moveTo>
                  <a:pt x="0" y="0"/>
                </a:moveTo>
                <a:lnTo>
                  <a:pt x="958291" y="0"/>
                </a:lnTo>
                <a:lnTo>
                  <a:pt x="958291" y="566263"/>
                </a:lnTo>
                <a:lnTo>
                  <a:pt x="0" y="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E0DB8A24-D5F1-9329-2D94-32D9716AB522}"/>
              </a:ext>
            </a:extLst>
          </p:cNvPr>
          <p:cNvSpPr/>
          <p:nvPr/>
        </p:nvSpPr>
        <p:spPr>
          <a:xfrm rot="20106543">
            <a:off x="-1699225" y="-33398"/>
            <a:ext cx="1569481" cy="1534047"/>
          </a:xfrm>
          <a:custGeom>
            <a:avLst/>
            <a:gdLst/>
            <a:ahLst/>
            <a:cxnLst/>
            <a:rect l="l" t="t" r="r" b="b"/>
            <a:pathLst>
              <a:path w="1569481" h="1534047">
                <a:moveTo>
                  <a:pt x="0" y="0"/>
                </a:moveTo>
                <a:lnTo>
                  <a:pt x="1569481" y="0"/>
                </a:lnTo>
                <a:lnTo>
                  <a:pt x="1569481" y="1534047"/>
                </a:lnTo>
                <a:lnTo>
                  <a:pt x="0" y="15340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25">
            <a:extLst>
              <a:ext uri="{FF2B5EF4-FFF2-40B4-BE49-F238E27FC236}">
                <a16:creationId xmlns:a16="http://schemas.microsoft.com/office/drawing/2014/main" id="{95510EF3-85A0-96D4-4918-7DBF8FEB4B91}"/>
              </a:ext>
            </a:extLst>
          </p:cNvPr>
          <p:cNvSpPr/>
          <p:nvPr/>
        </p:nvSpPr>
        <p:spPr>
          <a:xfrm rot="1533524">
            <a:off x="16854119" y="1600267"/>
            <a:ext cx="1016171" cy="993229"/>
          </a:xfrm>
          <a:custGeom>
            <a:avLst/>
            <a:gdLst/>
            <a:ahLst/>
            <a:cxnLst/>
            <a:rect l="l" t="t" r="r" b="b"/>
            <a:pathLst>
              <a:path w="1016171" h="993229">
                <a:moveTo>
                  <a:pt x="0" y="0"/>
                </a:moveTo>
                <a:lnTo>
                  <a:pt x="1016171" y="0"/>
                </a:lnTo>
                <a:lnTo>
                  <a:pt x="1016171" y="993229"/>
                </a:lnTo>
                <a:lnTo>
                  <a:pt x="0" y="9932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1C3093A-C491-2FE8-3D4B-7BCC3E8E3FDE}"/>
              </a:ext>
            </a:extLst>
          </p:cNvPr>
          <p:cNvSpPr txBox="1"/>
          <p:nvPr/>
        </p:nvSpPr>
        <p:spPr>
          <a:xfrm>
            <a:off x="457200" y="3691356"/>
            <a:ext cx="8686800" cy="3305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Register your clinic or Training center, Pet hotel.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Display services, prices, and availability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Accept and manage bookings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Build trust through reviews and ratings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4EFB5ED7-1BB7-83AD-D1B1-1FE81CFE8A4A}"/>
              </a:ext>
            </a:extLst>
          </p:cNvPr>
          <p:cNvSpPr/>
          <p:nvPr/>
        </p:nvSpPr>
        <p:spPr>
          <a:xfrm>
            <a:off x="9866430" y="1011099"/>
            <a:ext cx="7503031" cy="6011803"/>
          </a:xfrm>
          <a:custGeom>
            <a:avLst/>
            <a:gdLst/>
            <a:ahLst/>
            <a:cxnLst/>
            <a:rect l="l" t="t" r="r" b="b"/>
            <a:pathLst>
              <a:path w="7503031" h="6011803">
                <a:moveTo>
                  <a:pt x="0" y="0"/>
                </a:moveTo>
                <a:lnTo>
                  <a:pt x="7503031" y="0"/>
                </a:lnTo>
                <a:lnTo>
                  <a:pt x="7503031" y="6011804"/>
                </a:lnTo>
                <a:lnTo>
                  <a:pt x="0" y="601180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77CA4E6-F81D-44D5-4075-ECBC844FE94F}"/>
              </a:ext>
            </a:extLst>
          </p:cNvPr>
          <p:cNvSpPr/>
          <p:nvPr/>
        </p:nvSpPr>
        <p:spPr>
          <a:xfrm>
            <a:off x="16018570" y="4925521"/>
            <a:ext cx="3590292" cy="4114800"/>
          </a:xfrm>
          <a:custGeom>
            <a:avLst/>
            <a:gdLst/>
            <a:ahLst/>
            <a:cxnLst/>
            <a:rect l="l" t="t" r="r" b="b"/>
            <a:pathLst>
              <a:path w="3590292" h="4114800">
                <a:moveTo>
                  <a:pt x="0" y="0"/>
                </a:moveTo>
                <a:lnTo>
                  <a:pt x="3590292" y="0"/>
                </a:lnTo>
                <a:lnTo>
                  <a:pt x="35902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9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2DC45D-41A0-3E54-6E6F-810AD9935BD4}"/>
              </a:ext>
            </a:extLst>
          </p:cNvPr>
          <p:cNvSpPr/>
          <p:nvPr/>
        </p:nvSpPr>
        <p:spPr>
          <a:xfrm>
            <a:off x="-22042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41C1DE5-7317-FF47-BCA6-6428FA33EB6E}"/>
              </a:ext>
            </a:extLst>
          </p:cNvPr>
          <p:cNvSpPr/>
          <p:nvPr/>
        </p:nvSpPr>
        <p:spPr>
          <a:xfrm rot="5400000">
            <a:off x="9449640" y="130278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74F108B-7851-1B8F-9B4D-199C7EA8EEC5}"/>
              </a:ext>
            </a:extLst>
          </p:cNvPr>
          <p:cNvSpPr/>
          <p:nvPr/>
        </p:nvSpPr>
        <p:spPr>
          <a:xfrm>
            <a:off x="1962311" y="1161225"/>
            <a:ext cx="5724642" cy="4815855"/>
          </a:xfrm>
          <a:custGeom>
            <a:avLst/>
            <a:gdLst/>
            <a:ahLst/>
            <a:cxnLst/>
            <a:rect l="l" t="t" r="r" b="b"/>
            <a:pathLst>
              <a:path w="5724642" h="4815855">
                <a:moveTo>
                  <a:pt x="0" y="0"/>
                </a:moveTo>
                <a:lnTo>
                  <a:pt x="5724642" y="0"/>
                </a:lnTo>
                <a:lnTo>
                  <a:pt x="5724642" y="4815854"/>
                </a:lnTo>
                <a:lnTo>
                  <a:pt x="0" y="481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C659C43-7157-6C7D-A24B-BE0439D201C4}"/>
              </a:ext>
            </a:extLst>
          </p:cNvPr>
          <p:cNvSpPr/>
          <p:nvPr/>
        </p:nvSpPr>
        <p:spPr>
          <a:xfrm>
            <a:off x="1529148" y="-86038"/>
            <a:ext cx="6480349" cy="10171978"/>
          </a:xfrm>
          <a:custGeom>
            <a:avLst/>
            <a:gdLst/>
            <a:ahLst/>
            <a:cxnLst/>
            <a:rect l="l" t="t" r="r" b="b"/>
            <a:pathLst>
              <a:path w="6480349" h="10171978">
                <a:moveTo>
                  <a:pt x="0" y="0"/>
                </a:moveTo>
                <a:lnTo>
                  <a:pt x="6480349" y="0"/>
                </a:lnTo>
                <a:lnTo>
                  <a:pt x="6480349" y="10171978"/>
                </a:lnTo>
                <a:lnTo>
                  <a:pt x="0" y="10171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F6CE532-AC7D-2724-C445-89EEE060496F}"/>
              </a:ext>
            </a:extLst>
          </p:cNvPr>
          <p:cNvSpPr/>
          <p:nvPr/>
        </p:nvSpPr>
        <p:spPr>
          <a:xfrm rot="5079210">
            <a:off x="-10427043" y="143967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681C3B8-89DE-5DFF-564D-989ACEC53DA0}"/>
              </a:ext>
            </a:extLst>
          </p:cNvPr>
          <p:cNvSpPr/>
          <p:nvPr/>
        </p:nvSpPr>
        <p:spPr>
          <a:xfrm>
            <a:off x="1609343" y="6434645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B9A2297-BACC-084E-6972-36FABC2C98CF}"/>
              </a:ext>
            </a:extLst>
          </p:cNvPr>
          <p:cNvSpPr/>
          <p:nvPr/>
        </p:nvSpPr>
        <p:spPr>
          <a:xfrm>
            <a:off x="7303561" y="6348996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54599FA-1E2B-4E2D-AF5B-E221F85506FA}"/>
              </a:ext>
            </a:extLst>
          </p:cNvPr>
          <p:cNvGrpSpPr/>
          <p:nvPr/>
        </p:nvGrpSpPr>
        <p:grpSpPr>
          <a:xfrm>
            <a:off x="8414951" y="1873371"/>
            <a:ext cx="6705022" cy="1221572"/>
            <a:chOff x="0" y="0"/>
            <a:chExt cx="3142606" cy="7112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3E0A45D-2E56-8C79-F6F8-5C0331BF1E1F}"/>
                </a:ext>
              </a:extLst>
            </p:cNvPr>
            <p:cNvSpPr/>
            <p:nvPr/>
          </p:nvSpPr>
          <p:spPr>
            <a:xfrm>
              <a:off x="0" y="0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55F74FC-CC73-9611-596B-D1E92CADF865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7904B9E-72C6-475A-63E2-43BE6A0E6DA4}"/>
              </a:ext>
            </a:extLst>
          </p:cNvPr>
          <p:cNvGrpSpPr/>
          <p:nvPr/>
        </p:nvGrpSpPr>
        <p:grpSpPr>
          <a:xfrm>
            <a:off x="8469116" y="3224369"/>
            <a:ext cx="7017330" cy="2168137"/>
            <a:chOff x="-146377" y="-887936"/>
            <a:chExt cx="3288983" cy="140863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15684DD-D4C3-8278-51FC-4F37C6B8E711}"/>
                </a:ext>
              </a:extLst>
            </p:cNvPr>
            <p:cNvSpPr/>
            <p:nvPr/>
          </p:nvSpPr>
          <p:spPr>
            <a:xfrm>
              <a:off x="-146377" y="-887936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2EE5FCA-62A2-D674-B63D-B03380F38969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sp>
        <p:nvSpPr>
          <p:cNvPr id="15" name="Freeform 16">
            <a:extLst>
              <a:ext uri="{FF2B5EF4-FFF2-40B4-BE49-F238E27FC236}">
                <a16:creationId xmlns:a16="http://schemas.microsoft.com/office/drawing/2014/main" id="{932DA2A0-740C-D710-E4F4-4935627C0A7F}"/>
              </a:ext>
            </a:extLst>
          </p:cNvPr>
          <p:cNvSpPr/>
          <p:nvPr/>
        </p:nvSpPr>
        <p:spPr>
          <a:xfrm>
            <a:off x="8515911" y="4481568"/>
            <a:ext cx="6705048" cy="1036767"/>
          </a:xfrm>
          <a:custGeom>
            <a:avLst/>
            <a:gdLst/>
            <a:ahLst/>
            <a:cxnLst/>
            <a:rect l="l" t="t" r="r" b="b"/>
            <a:pathLst>
              <a:path w="3142618" h="711200">
                <a:moveTo>
                  <a:pt x="2820488" y="0"/>
                </a:moveTo>
                <a:lnTo>
                  <a:pt x="282407" y="0"/>
                </a:lnTo>
                <a:cubicBezTo>
                  <a:pt x="126426" y="0"/>
                  <a:pt x="0" y="123512"/>
                  <a:pt x="0" y="275871"/>
                </a:cubicBezTo>
                <a:cubicBezTo>
                  <a:pt x="0" y="386169"/>
                  <a:pt x="66279" y="481310"/>
                  <a:pt x="162037" y="525451"/>
                </a:cubicBezTo>
                <a:lnTo>
                  <a:pt x="162037" y="711200"/>
                </a:lnTo>
                <a:lnTo>
                  <a:pt x="353844" y="551732"/>
                </a:lnTo>
                <a:lnTo>
                  <a:pt x="2820488" y="551732"/>
                </a:lnTo>
                <a:cubicBezTo>
                  <a:pt x="3016169" y="551732"/>
                  <a:pt x="3142606" y="428220"/>
                  <a:pt x="3142606" y="275861"/>
                </a:cubicBezTo>
                <a:cubicBezTo>
                  <a:pt x="3142618" y="123512"/>
                  <a:pt x="3016169" y="0"/>
                  <a:pt x="2820488" y="0"/>
                </a:cubicBezTo>
                <a:close/>
              </a:path>
            </a:pathLst>
          </a:custGeom>
          <a:solidFill>
            <a:srgbClr val="FDFAE7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7AE47257-20F0-8AF8-EABF-8B07E5A14D69}"/>
              </a:ext>
            </a:extLst>
          </p:cNvPr>
          <p:cNvSpPr txBox="1"/>
          <p:nvPr/>
        </p:nvSpPr>
        <p:spPr>
          <a:xfrm>
            <a:off x="8539769" y="4982639"/>
            <a:ext cx="6705022" cy="12328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79"/>
              </a:lnSpc>
            </a:pPr>
            <a:endParaRPr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2624C6C4-9F39-668B-2B2F-463C8E5DDC96}"/>
              </a:ext>
            </a:extLst>
          </p:cNvPr>
          <p:cNvSpPr/>
          <p:nvPr/>
        </p:nvSpPr>
        <p:spPr>
          <a:xfrm>
            <a:off x="15946065" y="4846566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8"/>
                </a:lnTo>
                <a:lnTo>
                  <a:pt x="0" y="593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9B43C4E8-F349-2654-0EF5-C149BB51B058}"/>
              </a:ext>
            </a:extLst>
          </p:cNvPr>
          <p:cNvSpPr/>
          <p:nvPr/>
        </p:nvSpPr>
        <p:spPr>
          <a:xfrm>
            <a:off x="15946065" y="6543957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6555DDA7-AAB2-081A-0C15-3DF96BD20258}"/>
              </a:ext>
            </a:extLst>
          </p:cNvPr>
          <p:cNvSpPr/>
          <p:nvPr/>
        </p:nvSpPr>
        <p:spPr>
          <a:xfrm>
            <a:off x="15946065" y="8241349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7A092C47-66EE-CB91-EA87-C26BC85E59AA}"/>
              </a:ext>
            </a:extLst>
          </p:cNvPr>
          <p:cNvSpPr/>
          <p:nvPr/>
        </p:nvSpPr>
        <p:spPr>
          <a:xfrm>
            <a:off x="8949758" y="298118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C419A269-2CA9-84DF-CCE9-FE87FE5B4F93}"/>
              </a:ext>
            </a:extLst>
          </p:cNvPr>
          <p:cNvSpPr txBox="1"/>
          <p:nvPr/>
        </p:nvSpPr>
        <p:spPr>
          <a:xfrm>
            <a:off x="8923574" y="885920"/>
            <a:ext cx="656740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Modules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87FE0143-8FDE-E00F-73E5-A7E6C3CC4223}"/>
              </a:ext>
            </a:extLst>
          </p:cNvPr>
          <p:cNvSpPr txBox="1"/>
          <p:nvPr/>
        </p:nvSpPr>
        <p:spPr>
          <a:xfrm>
            <a:off x="9358926" y="2145211"/>
            <a:ext cx="5978306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Authentication &amp; Roles</a:t>
            </a: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DCC5B75F-642C-9500-0A5B-537D50B45058}"/>
              </a:ext>
            </a:extLst>
          </p:cNvPr>
          <p:cNvSpPr txBox="1"/>
          <p:nvPr/>
        </p:nvSpPr>
        <p:spPr>
          <a:xfrm>
            <a:off x="9853840" y="4796705"/>
            <a:ext cx="5431403" cy="62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809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. </a:t>
            </a: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Adoption Module</a:t>
            </a:r>
          </a:p>
          <a:p>
            <a:pPr algn="l">
              <a:lnSpc>
                <a:spcPts val="2460"/>
              </a:lnSpc>
            </a:pPr>
            <a:endParaRPr lang="en-US" sz="1809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1A1EE7DD-1B41-B0CF-A0CE-0C9C4DE0CBF0}"/>
              </a:ext>
            </a:extLst>
          </p:cNvPr>
          <p:cNvSpPr txBox="1"/>
          <p:nvPr/>
        </p:nvSpPr>
        <p:spPr>
          <a:xfrm>
            <a:off x="9770916" y="298118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51AA38-995F-3BB6-2578-05222AC029A2}"/>
              </a:ext>
            </a:extLst>
          </p:cNvPr>
          <p:cNvSpPr txBox="1"/>
          <p:nvPr/>
        </p:nvSpPr>
        <p:spPr>
          <a:xfrm>
            <a:off x="9733022" y="3508091"/>
            <a:ext cx="12302836" cy="796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Pet Management</a:t>
            </a:r>
          </a:p>
          <a:p>
            <a:pPr algn="l">
              <a:lnSpc>
                <a:spcPts val="2460"/>
              </a:lnSpc>
            </a:pPr>
            <a:endParaRPr lang="en-US" sz="40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D4F5EC-A04E-7279-A236-BD712C395A48}"/>
              </a:ext>
            </a:extLst>
          </p:cNvPr>
          <p:cNvGrpSpPr/>
          <p:nvPr/>
        </p:nvGrpSpPr>
        <p:grpSpPr>
          <a:xfrm>
            <a:off x="8559969" y="5686871"/>
            <a:ext cx="6705048" cy="1057085"/>
            <a:chOff x="1981200" y="7041907"/>
            <a:chExt cx="6705048" cy="1517407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2ADA883B-2E81-35D4-6478-8B0AC413C44D}"/>
                </a:ext>
              </a:extLst>
            </p:cNvPr>
            <p:cNvSpPr/>
            <p:nvPr/>
          </p:nvSpPr>
          <p:spPr>
            <a:xfrm>
              <a:off x="1981200" y="7041907"/>
              <a:ext cx="6705048" cy="1517407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pPr>
                <a:lnSpc>
                  <a:spcPts val="2460"/>
                </a:lnSpc>
              </a:pPr>
              <a:endPara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A4F291-B63B-0D66-429A-58038D487202}"/>
                </a:ext>
              </a:extLst>
            </p:cNvPr>
            <p:cNvSpPr txBox="1"/>
            <p:nvPr/>
          </p:nvSpPr>
          <p:spPr>
            <a:xfrm>
              <a:off x="2590800" y="7505700"/>
              <a:ext cx="5943048" cy="717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4000" dirty="0">
                  <a:solidFill>
                    <a:srgbClr val="2856AD"/>
                  </a:solidFill>
                  <a:latin typeface="Sniglet"/>
                  <a:ea typeface="Sniglet"/>
                  <a:cs typeface="Sniglet"/>
                  <a:sym typeface="Sniglet"/>
                </a:rPr>
                <a:t>Service Provider Booking</a:t>
              </a:r>
            </a:p>
            <a:p>
              <a:pPr>
                <a:lnSpc>
                  <a:spcPts val="2460"/>
                </a:lnSpc>
              </a:pPr>
              <a:endParaRPr lang="en-US" sz="18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30" name="Group 9">
            <a:extLst>
              <a:ext uri="{FF2B5EF4-FFF2-40B4-BE49-F238E27FC236}">
                <a16:creationId xmlns:a16="http://schemas.microsoft.com/office/drawing/2014/main" id="{A58E013A-C633-9A2D-3391-922B43DFA0B9}"/>
              </a:ext>
            </a:extLst>
          </p:cNvPr>
          <p:cNvGrpSpPr/>
          <p:nvPr/>
        </p:nvGrpSpPr>
        <p:grpSpPr>
          <a:xfrm>
            <a:off x="8580221" y="6805193"/>
            <a:ext cx="6705022" cy="1139934"/>
            <a:chOff x="0" y="0"/>
            <a:chExt cx="3142606" cy="711200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44C5EAD-1E7A-387F-A2F5-71C36B69CB76}"/>
                </a:ext>
              </a:extLst>
            </p:cNvPr>
            <p:cNvSpPr/>
            <p:nvPr/>
          </p:nvSpPr>
          <p:spPr>
            <a:xfrm>
              <a:off x="0" y="0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8CCD253F-41FA-5B10-2883-EFC5EBE4541D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A579D31-312F-602A-8E92-8A8303E81F52}"/>
              </a:ext>
            </a:extLst>
          </p:cNvPr>
          <p:cNvSpPr txBox="1"/>
          <p:nvPr/>
        </p:nvSpPr>
        <p:spPr>
          <a:xfrm>
            <a:off x="9982200" y="7083815"/>
            <a:ext cx="12836236" cy="47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Social Interaction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7A574A-B605-E78B-1006-A0FBFBA71ED1}"/>
              </a:ext>
            </a:extLst>
          </p:cNvPr>
          <p:cNvGrpSpPr/>
          <p:nvPr/>
        </p:nvGrpSpPr>
        <p:grpSpPr>
          <a:xfrm>
            <a:off x="8625257" y="8080691"/>
            <a:ext cx="6927832" cy="1057085"/>
            <a:chOff x="1981200" y="7041907"/>
            <a:chExt cx="6927832" cy="1517407"/>
          </a:xfrm>
        </p:grpSpPr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F502F650-E340-36FA-BB19-C2377BE47E21}"/>
                </a:ext>
              </a:extLst>
            </p:cNvPr>
            <p:cNvSpPr/>
            <p:nvPr/>
          </p:nvSpPr>
          <p:spPr>
            <a:xfrm>
              <a:off x="1981200" y="7041907"/>
              <a:ext cx="6705048" cy="1517407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pPr>
                <a:lnSpc>
                  <a:spcPts val="2460"/>
                </a:lnSpc>
              </a:pPr>
              <a:endPara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091638-D8F9-245C-A761-7F990D8A4FC2}"/>
                </a:ext>
              </a:extLst>
            </p:cNvPr>
            <p:cNvSpPr txBox="1"/>
            <p:nvPr/>
          </p:nvSpPr>
          <p:spPr>
            <a:xfrm>
              <a:off x="2965984" y="7445409"/>
              <a:ext cx="5943048" cy="1030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4000" dirty="0">
                  <a:solidFill>
                    <a:srgbClr val="2856AD"/>
                  </a:solidFill>
                  <a:latin typeface="Sniglet"/>
                  <a:ea typeface="Sniglet"/>
                  <a:cs typeface="Sniglet"/>
                  <a:sym typeface="Sniglet"/>
                </a:rPr>
                <a:t>Admin Panel  HEALTH</a:t>
              </a:r>
            </a:p>
            <a:p>
              <a:pPr>
                <a:lnSpc>
                  <a:spcPts val="2460"/>
                </a:lnSpc>
              </a:pPr>
              <a:endParaRPr lang="en-US" sz="18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37" name="Freeform 16">
            <a:extLst>
              <a:ext uri="{FF2B5EF4-FFF2-40B4-BE49-F238E27FC236}">
                <a16:creationId xmlns:a16="http://schemas.microsoft.com/office/drawing/2014/main" id="{7412DB70-AD0E-5C36-0F40-97C1814F20C6}"/>
              </a:ext>
            </a:extLst>
          </p:cNvPr>
          <p:cNvSpPr/>
          <p:nvPr/>
        </p:nvSpPr>
        <p:spPr>
          <a:xfrm>
            <a:off x="8632184" y="9290397"/>
            <a:ext cx="6705048" cy="1036767"/>
          </a:xfrm>
          <a:custGeom>
            <a:avLst/>
            <a:gdLst/>
            <a:ahLst/>
            <a:cxnLst/>
            <a:rect l="l" t="t" r="r" b="b"/>
            <a:pathLst>
              <a:path w="3142618" h="711200">
                <a:moveTo>
                  <a:pt x="2820488" y="0"/>
                </a:moveTo>
                <a:lnTo>
                  <a:pt x="282407" y="0"/>
                </a:lnTo>
                <a:cubicBezTo>
                  <a:pt x="126426" y="0"/>
                  <a:pt x="0" y="123512"/>
                  <a:pt x="0" y="275871"/>
                </a:cubicBezTo>
                <a:cubicBezTo>
                  <a:pt x="0" y="386169"/>
                  <a:pt x="66279" y="481310"/>
                  <a:pt x="162037" y="525451"/>
                </a:cubicBezTo>
                <a:lnTo>
                  <a:pt x="162037" y="711200"/>
                </a:lnTo>
                <a:lnTo>
                  <a:pt x="353844" y="551732"/>
                </a:lnTo>
                <a:lnTo>
                  <a:pt x="2820488" y="551732"/>
                </a:lnTo>
                <a:cubicBezTo>
                  <a:pt x="3016169" y="551732"/>
                  <a:pt x="3142606" y="428220"/>
                  <a:pt x="3142606" y="275861"/>
                </a:cubicBezTo>
                <a:cubicBezTo>
                  <a:pt x="3142618" y="123512"/>
                  <a:pt x="3016169" y="0"/>
                  <a:pt x="2820488" y="0"/>
                </a:cubicBezTo>
                <a:close/>
              </a:path>
            </a:pathLst>
          </a:custGeom>
          <a:solidFill>
            <a:srgbClr val="FDFAE7"/>
          </a:solidFill>
        </p:spPr>
        <p:txBody>
          <a:bodyPr/>
          <a:lstStyle/>
          <a:p>
            <a:pPr>
              <a:lnSpc>
                <a:spcPts val="2460"/>
              </a:lnSpc>
            </a:pPr>
            <a:endParaRPr lang="en-US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EF30AE-8E42-6DE9-BE8F-7791E775460C}"/>
              </a:ext>
            </a:extLst>
          </p:cNvPr>
          <p:cNvSpPr txBox="1"/>
          <p:nvPr/>
        </p:nvSpPr>
        <p:spPr>
          <a:xfrm>
            <a:off x="10277847" y="9551498"/>
            <a:ext cx="5943048" cy="717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Store Module</a:t>
            </a:r>
          </a:p>
          <a:p>
            <a:pPr>
              <a:lnSpc>
                <a:spcPts val="2460"/>
              </a:lnSpc>
            </a:pPr>
            <a:endParaRPr lang="en-US" sz="18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230369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AA8F2-B271-0D57-A1CE-38A7FDB0D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FF272F-4E86-5981-AB70-83E269CD6EC5}"/>
              </a:ext>
            </a:extLst>
          </p:cNvPr>
          <p:cNvSpPr/>
          <p:nvPr/>
        </p:nvSpPr>
        <p:spPr>
          <a:xfrm>
            <a:off x="-22042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9C5CAD6-8111-9BFA-6F3E-F23D19DE64BC}"/>
              </a:ext>
            </a:extLst>
          </p:cNvPr>
          <p:cNvSpPr/>
          <p:nvPr/>
        </p:nvSpPr>
        <p:spPr>
          <a:xfrm rot="5400000">
            <a:off x="9449640" y="130278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76C517-2DB6-5DA8-1B73-42BA6566EF5E}"/>
              </a:ext>
            </a:extLst>
          </p:cNvPr>
          <p:cNvSpPr/>
          <p:nvPr/>
        </p:nvSpPr>
        <p:spPr>
          <a:xfrm>
            <a:off x="1962311" y="1161225"/>
            <a:ext cx="5724642" cy="4815855"/>
          </a:xfrm>
          <a:custGeom>
            <a:avLst/>
            <a:gdLst/>
            <a:ahLst/>
            <a:cxnLst/>
            <a:rect l="l" t="t" r="r" b="b"/>
            <a:pathLst>
              <a:path w="5724642" h="4815855">
                <a:moveTo>
                  <a:pt x="0" y="0"/>
                </a:moveTo>
                <a:lnTo>
                  <a:pt x="5724642" y="0"/>
                </a:lnTo>
                <a:lnTo>
                  <a:pt x="5724642" y="4815854"/>
                </a:lnTo>
                <a:lnTo>
                  <a:pt x="0" y="481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ACDCF47-0D61-B1AA-1C94-F531EAA038B9}"/>
              </a:ext>
            </a:extLst>
          </p:cNvPr>
          <p:cNvSpPr/>
          <p:nvPr/>
        </p:nvSpPr>
        <p:spPr>
          <a:xfrm>
            <a:off x="1529148" y="1754903"/>
            <a:ext cx="6480349" cy="10171978"/>
          </a:xfrm>
          <a:custGeom>
            <a:avLst/>
            <a:gdLst/>
            <a:ahLst/>
            <a:cxnLst/>
            <a:rect l="l" t="t" r="r" b="b"/>
            <a:pathLst>
              <a:path w="6480349" h="10171978">
                <a:moveTo>
                  <a:pt x="0" y="0"/>
                </a:moveTo>
                <a:lnTo>
                  <a:pt x="6480349" y="0"/>
                </a:lnTo>
                <a:lnTo>
                  <a:pt x="6480349" y="10171978"/>
                </a:lnTo>
                <a:lnTo>
                  <a:pt x="0" y="10171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E2D6527-A1D1-E7FD-9322-B35CD306D7A4}"/>
              </a:ext>
            </a:extLst>
          </p:cNvPr>
          <p:cNvSpPr/>
          <p:nvPr/>
        </p:nvSpPr>
        <p:spPr>
          <a:xfrm rot="5079210">
            <a:off x="-10427043" y="143967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F374E62-4C6D-183A-89BE-432D4EE281FE}"/>
              </a:ext>
            </a:extLst>
          </p:cNvPr>
          <p:cNvSpPr/>
          <p:nvPr/>
        </p:nvSpPr>
        <p:spPr>
          <a:xfrm>
            <a:off x="1609343" y="6434645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4BD3A39-4F70-F77D-B3E2-3ED388F14991}"/>
              </a:ext>
            </a:extLst>
          </p:cNvPr>
          <p:cNvSpPr/>
          <p:nvPr/>
        </p:nvSpPr>
        <p:spPr>
          <a:xfrm>
            <a:off x="7303561" y="6348996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4B5EAD5-A3B3-9A5A-2169-D8981783416D}"/>
              </a:ext>
            </a:extLst>
          </p:cNvPr>
          <p:cNvGrpSpPr/>
          <p:nvPr/>
        </p:nvGrpSpPr>
        <p:grpSpPr>
          <a:xfrm>
            <a:off x="8414951" y="1873371"/>
            <a:ext cx="6705022" cy="1221572"/>
            <a:chOff x="0" y="0"/>
            <a:chExt cx="3142606" cy="7112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0BB34C7-3B46-0183-1BB1-521EFF1CC0CA}"/>
                </a:ext>
              </a:extLst>
            </p:cNvPr>
            <p:cNvSpPr/>
            <p:nvPr/>
          </p:nvSpPr>
          <p:spPr>
            <a:xfrm>
              <a:off x="0" y="0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272E694-CB5E-C73C-E94E-A07A38F011B5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C4B51B2-1BE6-0A7B-721F-6E9D4F233157}"/>
              </a:ext>
            </a:extLst>
          </p:cNvPr>
          <p:cNvGrpSpPr/>
          <p:nvPr/>
        </p:nvGrpSpPr>
        <p:grpSpPr>
          <a:xfrm>
            <a:off x="8469116" y="3224369"/>
            <a:ext cx="7017330" cy="2168137"/>
            <a:chOff x="-146377" y="-887936"/>
            <a:chExt cx="3288983" cy="140863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912CD9A-7140-6989-0C82-C8FC3E7C5C9D}"/>
                </a:ext>
              </a:extLst>
            </p:cNvPr>
            <p:cNvSpPr/>
            <p:nvPr/>
          </p:nvSpPr>
          <p:spPr>
            <a:xfrm>
              <a:off x="-146377" y="-887936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4081F63-3F61-44D1-7798-54288FDC141F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D89CFD79-237F-15F2-7115-FEEEEF5BFB57}"/>
              </a:ext>
            </a:extLst>
          </p:cNvPr>
          <p:cNvSpPr/>
          <p:nvPr/>
        </p:nvSpPr>
        <p:spPr>
          <a:xfrm>
            <a:off x="8515911" y="4481568"/>
            <a:ext cx="6705048" cy="1036767"/>
          </a:xfrm>
          <a:custGeom>
            <a:avLst/>
            <a:gdLst/>
            <a:ahLst/>
            <a:cxnLst/>
            <a:rect l="l" t="t" r="r" b="b"/>
            <a:pathLst>
              <a:path w="3142618" h="711200">
                <a:moveTo>
                  <a:pt x="2820488" y="0"/>
                </a:moveTo>
                <a:lnTo>
                  <a:pt x="282407" y="0"/>
                </a:lnTo>
                <a:cubicBezTo>
                  <a:pt x="126426" y="0"/>
                  <a:pt x="0" y="123512"/>
                  <a:pt x="0" y="275871"/>
                </a:cubicBezTo>
                <a:cubicBezTo>
                  <a:pt x="0" y="386169"/>
                  <a:pt x="66279" y="481310"/>
                  <a:pt x="162037" y="525451"/>
                </a:cubicBezTo>
                <a:lnTo>
                  <a:pt x="162037" y="711200"/>
                </a:lnTo>
                <a:lnTo>
                  <a:pt x="353844" y="551732"/>
                </a:lnTo>
                <a:lnTo>
                  <a:pt x="2820488" y="551732"/>
                </a:lnTo>
                <a:cubicBezTo>
                  <a:pt x="3016169" y="551732"/>
                  <a:pt x="3142606" y="428220"/>
                  <a:pt x="3142606" y="275861"/>
                </a:cubicBezTo>
                <a:cubicBezTo>
                  <a:pt x="3142618" y="123512"/>
                  <a:pt x="3016169" y="0"/>
                  <a:pt x="2820488" y="0"/>
                </a:cubicBezTo>
                <a:close/>
              </a:path>
            </a:pathLst>
          </a:custGeom>
          <a:solidFill>
            <a:srgbClr val="FDFAE7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3533CA0-3666-1927-3809-FC2962E1ABC4}"/>
              </a:ext>
            </a:extLst>
          </p:cNvPr>
          <p:cNvSpPr txBox="1"/>
          <p:nvPr/>
        </p:nvSpPr>
        <p:spPr>
          <a:xfrm>
            <a:off x="8539769" y="4982639"/>
            <a:ext cx="6705022" cy="12328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79"/>
              </a:lnSpc>
            </a:pPr>
            <a:endParaRPr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4B8AEEE-4065-D8F2-B76B-4B34BCD2DEA4}"/>
              </a:ext>
            </a:extLst>
          </p:cNvPr>
          <p:cNvSpPr/>
          <p:nvPr/>
        </p:nvSpPr>
        <p:spPr>
          <a:xfrm>
            <a:off x="15946065" y="4846566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8"/>
                </a:lnTo>
                <a:lnTo>
                  <a:pt x="0" y="593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298BBE7-D808-8206-6AAE-8CC6DB791664}"/>
              </a:ext>
            </a:extLst>
          </p:cNvPr>
          <p:cNvSpPr/>
          <p:nvPr/>
        </p:nvSpPr>
        <p:spPr>
          <a:xfrm>
            <a:off x="15946065" y="6543957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B0E8EF3-5666-179D-C64C-9B2C522B2F42}"/>
              </a:ext>
            </a:extLst>
          </p:cNvPr>
          <p:cNvSpPr/>
          <p:nvPr/>
        </p:nvSpPr>
        <p:spPr>
          <a:xfrm>
            <a:off x="15946065" y="8241349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EB1E80FE-2D91-946C-118C-8989918D6017}"/>
              </a:ext>
            </a:extLst>
          </p:cNvPr>
          <p:cNvSpPr/>
          <p:nvPr/>
        </p:nvSpPr>
        <p:spPr>
          <a:xfrm>
            <a:off x="8949758" y="298118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249F6F6-6AB7-AAAE-3796-48B619649380}"/>
              </a:ext>
            </a:extLst>
          </p:cNvPr>
          <p:cNvSpPr txBox="1"/>
          <p:nvPr/>
        </p:nvSpPr>
        <p:spPr>
          <a:xfrm>
            <a:off x="10263120" y="845203"/>
            <a:ext cx="656740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Team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58BDEB0-F1F4-E44B-3471-9BCF516B4BEE}"/>
              </a:ext>
            </a:extLst>
          </p:cNvPr>
          <p:cNvSpPr txBox="1"/>
          <p:nvPr/>
        </p:nvSpPr>
        <p:spPr>
          <a:xfrm>
            <a:off x="9902541" y="2271472"/>
            <a:ext cx="5334000" cy="3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Mohamed Samir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EDBC8FE-28D9-32DE-2A42-DCEF54D3DDD9}"/>
              </a:ext>
            </a:extLst>
          </p:cNvPr>
          <p:cNvSpPr txBox="1"/>
          <p:nvPr/>
        </p:nvSpPr>
        <p:spPr>
          <a:xfrm>
            <a:off x="9853840" y="4796705"/>
            <a:ext cx="5431403" cy="62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1809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. </a:t>
            </a: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Mohamed Tarek</a:t>
            </a:r>
          </a:p>
          <a:p>
            <a:pPr algn="l">
              <a:lnSpc>
                <a:spcPts val="2460"/>
              </a:lnSpc>
            </a:pPr>
            <a:endParaRPr lang="en-US" sz="1809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DB48849A-CE1A-ACAE-5351-F87F1A37D550}"/>
              </a:ext>
            </a:extLst>
          </p:cNvPr>
          <p:cNvSpPr txBox="1"/>
          <p:nvPr/>
        </p:nvSpPr>
        <p:spPr>
          <a:xfrm>
            <a:off x="9770916" y="298118"/>
            <a:ext cx="2072316" cy="35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9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11BE3-18B5-9D26-8C09-2959902E2916}"/>
              </a:ext>
            </a:extLst>
          </p:cNvPr>
          <p:cNvSpPr txBox="1"/>
          <p:nvPr/>
        </p:nvSpPr>
        <p:spPr>
          <a:xfrm>
            <a:off x="9982200" y="3535847"/>
            <a:ext cx="12302836" cy="796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Mohamed Adel</a:t>
            </a:r>
          </a:p>
          <a:p>
            <a:pPr algn="l">
              <a:lnSpc>
                <a:spcPts val="2460"/>
              </a:lnSpc>
            </a:pPr>
            <a:endParaRPr lang="en-US" sz="40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A067A4-9122-86F5-46EA-689983656C85}"/>
              </a:ext>
            </a:extLst>
          </p:cNvPr>
          <p:cNvGrpSpPr/>
          <p:nvPr/>
        </p:nvGrpSpPr>
        <p:grpSpPr>
          <a:xfrm>
            <a:off x="8559969" y="5686871"/>
            <a:ext cx="7840349" cy="1057085"/>
            <a:chOff x="1981200" y="7041907"/>
            <a:chExt cx="7840349" cy="1517407"/>
          </a:xfrm>
        </p:grpSpPr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F0149C18-519F-98EF-2528-5BBFD92DAD33}"/>
                </a:ext>
              </a:extLst>
            </p:cNvPr>
            <p:cNvSpPr/>
            <p:nvPr/>
          </p:nvSpPr>
          <p:spPr>
            <a:xfrm>
              <a:off x="1981200" y="7041907"/>
              <a:ext cx="6705048" cy="1517407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pPr>
                <a:lnSpc>
                  <a:spcPts val="2460"/>
                </a:lnSpc>
              </a:pPr>
              <a:endPara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BCC32C-5615-ED22-D3B6-F13B4434102A}"/>
                </a:ext>
              </a:extLst>
            </p:cNvPr>
            <p:cNvSpPr txBox="1"/>
            <p:nvPr/>
          </p:nvSpPr>
          <p:spPr>
            <a:xfrm>
              <a:off x="3878501" y="7422855"/>
              <a:ext cx="5943048" cy="1030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4000" dirty="0">
                  <a:solidFill>
                    <a:srgbClr val="2856AD"/>
                  </a:solidFill>
                  <a:latin typeface="Sniglet"/>
                  <a:ea typeface="Sniglet"/>
                  <a:cs typeface="Sniglet"/>
                  <a:sym typeface="Sniglet"/>
                </a:rPr>
                <a:t>Toka Salah</a:t>
              </a:r>
            </a:p>
            <a:p>
              <a:pPr>
                <a:lnSpc>
                  <a:spcPts val="2460"/>
                </a:lnSpc>
              </a:pPr>
              <a:endParaRPr lang="en-US" sz="18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C120E745-97F9-A11C-DD5E-9EA566941AAD}"/>
              </a:ext>
            </a:extLst>
          </p:cNvPr>
          <p:cNvGrpSpPr/>
          <p:nvPr/>
        </p:nvGrpSpPr>
        <p:grpSpPr>
          <a:xfrm>
            <a:off x="8580221" y="6805193"/>
            <a:ext cx="6705022" cy="1139934"/>
            <a:chOff x="0" y="0"/>
            <a:chExt cx="3142606" cy="711200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DED674FF-9164-B25D-4165-314FE14F50DF}"/>
                </a:ext>
              </a:extLst>
            </p:cNvPr>
            <p:cNvSpPr/>
            <p:nvPr/>
          </p:nvSpPr>
          <p:spPr>
            <a:xfrm>
              <a:off x="0" y="0"/>
              <a:ext cx="3142618" cy="711200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FFFCE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49DCFBB7-0252-D9BC-5034-62234D59A01A}"/>
                </a:ext>
              </a:extLst>
            </p:cNvPr>
            <p:cNvSpPr txBox="1"/>
            <p:nvPr/>
          </p:nvSpPr>
          <p:spPr>
            <a:xfrm>
              <a:off x="0" y="-57150"/>
              <a:ext cx="3142606" cy="577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9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D6C2325-6F95-B51F-149A-6E0108E5041A}"/>
              </a:ext>
            </a:extLst>
          </p:cNvPr>
          <p:cNvSpPr txBox="1"/>
          <p:nvPr/>
        </p:nvSpPr>
        <p:spPr>
          <a:xfrm>
            <a:off x="9982200" y="7083815"/>
            <a:ext cx="12836236" cy="47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Mohamed Ahmed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C20B6F-29D3-E39C-5B2C-FEF20DB45AD6}"/>
              </a:ext>
            </a:extLst>
          </p:cNvPr>
          <p:cNvGrpSpPr/>
          <p:nvPr/>
        </p:nvGrpSpPr>
        <p:grpSpPr>
          <a:xfrm>
            <a:off x="8625257" y="8080691"/>
            <a:ext cx="6927832" cy="1057085"/>
            <a:chOff x="1981200" y="7041907"/>
            <a:chExt cx="6927832" cy="1517407"/>
          </a:xfrm>
        </p:grpSpPr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4D6FF54-8057-35EC-4039-84E9339A3F9C}"/>
                </a:ext>
              </a:extLst>
            </p:cNvPr>
            <p:cNvSpPr/>
            <p:nvPr/>
          </p:nvSpPr>
          <p:spPr>
            <a:xfrm>
              <a:off x="1981200" y="7041907"/>
              <a:ext cx="6705048" cy="1517407"/>
            </a:xfrm>
            <a:custGeom>
              <a:avLst/>
              <a:gdLst/>
              <a:ahLst/>
              <a:cxnLst/>
              <a:rect l="l" t="t" r="r" b="b"/>
              <a:pathLst>
                <a:path w="3142618" h="711200">
                  <a:moveTo>
                    <a:pt x="2820488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820488" y="551732"/>
                  </a:lnTo>
                  <a:cubicBezTo>
                    <a:pt x="3016169" y="551732"/>
                    <a:pt x="3142606" y="428220"/>
                    <a:pt x="3142606" y="275861"/>
                  </a:cubicBezTo>
                  <a:cubicBezTo>
                    <a:pt x="3142618" y="123512"/>
                    <a:pt x="3016169" y="0"/>
                    <a:pt x="2820488" y="0"/>
                  </a:cubicBezTo>
                  <a:close/>
                </a:path>
              </a:pathLst>
            </a:custGeom>
            <a:solidFill>
              <a:srgbClr val="EFE3D4"/>
            </a:solidFill>
          </p:spPr>
          <p:txBody>
            <a:bodyPr/>
            <a:lstStyle/>
            <a:p>
              <a:pPr>
                <a:lnSpc>
                  <a:spcPts val="2460"/>
                </a:lnSpc>
              </a:pPr>
              <a:endParaRPr lang="en-US" sz="40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5A6289-3381-DFC5-AFBE-1A83F0863223}"/>
                </a:ext>
              </a:extLst>
            </p:cNvPr>
            <p:cNvSpPr txBox="1"/>
            <p:nvPr/>
          </p:nvSpPr>
          <p:spPr>
            <a:xfrm>
              <a:off x="2965984" y="7445409"/>
              <a:ext cx="5943048" cy="1030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460"/>
                </a:lnSpc>
              </a:pPr>
              <a:r>
                <a:rPr lang="en-US" sz="4000" dirty="0">
                  <a:solidFill>
                    <a:srgbClr val="2856AD"/>
                  </a:solidFill>
                  <a:latin typeface="Sniglet"/>
                  <a:ea typeface="Sniglet"/>
                  <a:cs typeface="Sniglet"/>
                  <a:sym typeface="Sniglet"/>
                </a:rPr>
                <a:t>Mohamed Ramadan</a:t>
              </a:r>
            </a:p>
            <a:p>
              <a:pPr>
                <a:lnSpc>
                  <a:spcPts val="2460"/>
                </a:lnSpc>
              </a:pPr>
              <a:endParaRPr lang="en-US" sz="18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256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F9FD4CB-36D1-DCB6-F1FE-1546452B5B7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764F8107-087C-3491-5EEF-F67B931BF2CF}"/>
              </a:ext>
            </a:extLst>
          </p:cNvPr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17F74C03-5688-0697-4511-86E302BDC64F}"/>
              </a:ext>
            </a:extLst>
          </p:cNvPr>
          <p:cNvSpPr/>
          <p:nvPr/>
        </p:nvSpPr>
        <p:spPr>
          <a:xfrm rot="1253856">
            <a:off x="-1506139" y="-1568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612A03B5-F357-F131-D0FC-85D5902816CF}"/>
              </a:ext>
            </a:extLst>
          </p:cNvPr>
          <p:cNvSpPr/>
          <p:nvPr/>
        </p:nvSpPr>
        <p:spPr>
          <a:xfrm>
            <a:off x="2606578" y="7975353"/>
            <a:ext cx="2573607" cy="2716860"/>
          </a:xfrm>
          <a:custGeom>
            <a:avLst/>
            <a:gdLst/>
            <a:ahLst/>
            <a:cxnLst/>
            <a:rect l="l" t="t" r="r" b="b"/>
            <a:pathLst>
              <a:path w="2573607" h="2716860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BF454C61-AC5E-DE32-EE38-EA0984746849}"/>
              </a:ext>
            </a:extLst>
          </p:cNvPr>
          <p:cNvSpPr/>
          <p:nvPr/>
        </p:nvSpPr>
        <p:spPr>
          <a:xfrm>
            <a:off x="8158050" y="7703003"/>
            <a:ext cx="2223337" cy="3030558"/>
          </a:xfrm>
          <a:custGeom>
            <a:avLst/>
            <a:gdLst/>
            <a:ahLst/>
            <a:cxnLst/>
            <a:rect l="l" t="t" r="r" b="b"/>
            <a:pathLst>
              <a:path w="2223337" h="3030558">
                <a:moveTo>
                  <a:pt x="0" y="0"/>
                </a:moveTo>
                <a:lnTo>
                  <a:pt x="2223337" y="0"/>
                </a:lnTo>
                <a:lnTo>
                  <a:pt x="2223337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E9499F42-C9F5-99BF-EE16-F807A632A081}"/>
              </a:ext>
            </a:extLst>
          </p:cNvPr>
          <p:cNvSpPr/>
          <p:nvPr/>
        </p:nvSpPr>
        <p:spPr>
          <a:xfrm>
            <a:off x="14032377" y="7823823"/>
            <a:ext cx="2629768" cy="3019919"/>
          </a:xfrm>
          <a:custGeom>
            <a:avLst/>
            <a:gdLst/>
            <a:ahLst/>
            <a:cxnLst/>
            <a:rect l="l" t="t" r="r" b="b"/>
            <a:pathLst>
              <a:path w="2629768" h="3019919">
                <a:moveTo>
                  <a:pt x="0" y="0"/>
                </a:moveTo>
                <a:lnTo>
                  <a:pt x="2629768" y="0"/>
                </a:lnTo>
                <a:lnTo>
                  <a:pt x="2629768" y="3019919"/>
                </a:lnTo>
                <a:lnTo>
                  <a:pt x="0" y="3019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DDC2D87-E361-78EF-6875-6A9364040F09}"/>
              </a:ext>
            </a:extLst>
          </p:cNvPr>
          <p:cNvSpPr txBox="1"/>
          <p:nvPr/>
        </p:nvSpPr>
        <p:spPr>
          <a:xfrm>
            <a:off x="929485" y="1285245"/>
            <a:ext cx="16868681" cy="1316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700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System Features (User Perspective) </a:t>
            </a:r>
          </a:p>
        </p:txBody>
      </p:sp>
      <p:sp>
        <p:nvSpPr>
          <p:cNvPr id="9" name="Freeform 18">
            <a:extLst>
              <a:ext uri="{FF2B5EF4-FFF2-40B4-BE49-F238E27FC236}">
                <a16:creationId xmlns:a16="http://schemas.microsoft.com/office/drawing/2014/main" id="{B89F9B4A-3FC1-9F4B-150B-74B6FB846618}"/>
              </a:ext>
            </a:extLst>
          </p:cNvPr>
          <p:cNvSpPr/>
          <p:nvPr/>
        </p:nvSpPr>
        <p:spPr>
          <a:xfrm rot="18900000">
            <a:off x="-3626" y="8835011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ACAC9AAA-8E75-06ED-300E-F7233A5639B7}"/>
              </a:ext>
            </a:extLst>
          </p:cNvPr>
          <p:cNvSpPr/>
          <p:nvPr/>
        </p:nvSpPr>
        <p:spPr>
          <a:xfrm rot="3129142">
            <a:off x="17166600" y="282432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B8B769-3D12-D246-C8BF-50F49DD56C42}"/>
              </a:ext>
            </a:extLst>
          </p:cNvPr>
          <p:cNvGrpSpPr/>
          <p:nvPr/>
        </p:nvGrpSpPr>
        <p:grpSpPr>
          <a:xfrm>
            <a:off x="609600" y="2935104"/>
            <a:ext cx="4866994" cy="1676919"/>
            <a:chOff x="1455121" y="1485900"/>
            <a:chExt cx="7273856" cy="3903647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316C8366-48AB-901D-5EE0-A1530D10F144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82F6CD-F5E6-DE3D-B947-AFD7EFDC8F4E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Register &amp; login securely using JWT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30EB33-F56D-1440-A667-9B5C7381D409}"/>
              </a:ext>
            </a:extLst>
          </p:cNvPr>
          <p:cNvGrpSpPr/>
          <p:nvPr/>
        </p:nvGrpSpPr>
        <p:grpSpPr>
          <a:xfrm>
            <a:off x="6357674" y="2849278"/>
            <a:ext cx="4866994" cy="1981312"/>
            <a:chOff x="1455121" y="1421213"/>
            <a:chExt cx="7273856" cy="4612234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1486EA92-D01D-2BDD-73C7-96F51FCD038E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D264B2-7B11-A4A4-C3BB-822A0CCC19B1}"/>
                </a:ext>
              </a:extLst>
            </p:cNvPr>
            <p:cNvSpPr txBox="1"/>
            <p:nvPr/>
          </p:nvSpPr>
          <p:spPr>
            <a:xfrm>
              <a:off x="2319379" y="1421213"/>
              <a:ext cx="5508060" cy="4612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, mange its Pets and can offer them for Adoption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5E82AA-9A3F-2756-C73A-4232F95A1453}"/>
              </a:ext>
            </a:extLst>
          </p:cNvPr>
          <p:cNvGrpSpPr/>
          <p:nvPr/>
        </p:nvGrpSpPr>
        <p:grpSpPr>
          <a:xfrm>
            <a:off x="12021224" y="2920381"/>
            <a:ext cx="4866994" cy="1676919"/>
            <a:chOff x="1455121" y="1485900"/>
            <a:chExt cx="7273856" cy="3903647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6E676ACA-DE5A-8FDB-D898-5F6AEDBBEC66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4B10EB-A1FD-7F8F-1DCA-2CD8EADD8CA1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Chat with anyone in the app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99E689-A49F-86BD-684D-B5F7FC6EAA97}"/>
              </a:ext>
            </a:extLst>
          </p:cNvPr>
          <p:cNvGrpSpPr/>
          <p:nvPr/>
        </p:nvGrpSpPr>
        <p:grpSpPr>
          <a:xfrm>
            <a:off x="637309" y="4654933"/>
            <a:ext cx="4866994" cy="1676919"/>
            <a:chOff x="1455121" y="1485900"/>
            <a:chExt cx="7273856" cy="3903647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49FF2440-088D-5163-572C-AAFD6F31A83D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CDCA99-8B50-7033-6F57-D8FCA0CAB57A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Adopt Pets From Adoption Offers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01BA5F-5383-C421-F351-0C0B76B96695}"/>
              </a:ext>
            </a:extLst>
          </p:cNvPr>
          <p:cNvGrpSpPr/>
          <p:nvPr/>
        </p:nvGrpSpPr>
        <p:grpSpPr>
          <a:xfrm>
            <a:off x="6383541" y="4643040"/>
            <a:ext cx="4866994" cy="1981312"/>
            <a:chOff x="1455121" y="1454073"/>
            <a:chExt cx="7273856" cy="4612235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128C9F25-B45D-02BF-DDCB-3D1DCC4FE100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8B5344-92BA-B376-0AEF-BBECCA076C5D}"/>
                </a:ext>
              </a:extLst>
            </p:cNvPr>
            <p:cNvSpPr txBox="1"/>
            <p:nvPr/>
          </p:nvSpPr>
          <p:spPr>
            <a:xfrm>
              <a:off x="2317312" y="1454073"/>
              <a:ext cx="5508060" cy="4612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Posts &amp; React with Posts in the Community 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D609E6-7DE3-2A51-0C7C-8022E4B5DA45}"/>
              </a:ext>
            </a:extLst>
          </p:cNvPr>
          <p:cNvGrpSpPr/>
          <p:nvPr/>
        </p:nvGrpSpPr>
        <p:grpSpPr>
          <a:xfrm>
            <a:off x="12095137" y="4657746"/>
            <a:ext cx="4866994" cy="1676919"/>
            <a:chOff x="1455121" y="1485900"/>
            <a:chExt cx="7273856" cy="3903647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DE20FC90-BFC4-F0B8-106C-03BE6A2F4391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7DE3-E020-4DDD-7E7A-BF82B7B99686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Buy Pets Products From Store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FAB1E49-8267-32DB-2D51-D682C70B2E3E}"/>
              </a:ext>
            </a:extLst>
          </p:cNvPr>
          <p:cNvGrpSpPr/>
          <p:nvPr/>
        </p:nvGrpSpPr>
        <p:grpSpPr>
          <a:xfrm>
            <a:off x="609600" y="6251582"/>
            <a:ext cx="4866994" cy="1981312"/>
            <a:chOff x="1455121" y="1438786"/>
            <a:chExt cx="7273856" cy="4612235"/>
          </a:xfrm>
        </p:grpSpPr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4F247229-4F01-71C0-324A-EC7B35B0BE97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3EDDB2-5F78-CF51-A797-732F94238B4C}"/>
                </a:ext>
              </a:extLst>
            </p:cNvPr>
            <p:cNvSpPr txBox="1"/>
            <p:nvPr/>
          </p:nvSpPr>
          <p:spPr>
            <a:xfrm>
              <a:off x="2439411" y="1438786"/>
              <a:ext cx="5508060" cy="4612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Recoinage Pet and Know its type &amp; its Breed 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39E703-C1D8-1D04-5AD5-37DAD49552D2}"/>
              </a:ext>
            </a:extLst>
          </p:cNvPr>
          <p:cNvGrpSpPr/>
          <p:nvPr/>
        </p:nvGrpSpPr>
        <p:grpSpPr>
          <a:xfrm>
            <a:off x="6412002" y="6248325"/>
            <a:ext cx="4866994" cy="2004808"/>
            <a:chOff x="1455121" y="1485900"/>
            <a:chExt cx="7273856" cy="4666931"/>
          </a:xfrm>
        </p:grpSpPr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D4B30D48-8EA9-51A6-54DE-C9219E3679EC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458D49-9F11-8B1A-2199-2208692867A0}"/>
                </a:ext>
              </a:extLst>
            </p:cNvPr>
            <p:cNvSpPr txBox="1"/>
            <p:nvPr/>
          </p:nvSpPr>
          <p:spPr>
            <a:xfrm>
              <a:off x="1614385" y="1540596"/>
              <a:ext cx="6988107" cy="4612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View Providers Services &amp; Book Appointments With Them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AC27E1-0AD4-7507-8450-F00F9B1EA31F}"/>
              </a:ext>
            </a:extLst>
          </p:cNvPr>
          <p:cNvGrpSpPr/>
          <p:nvPr/>
        </p:nvGrpSpPr>
        <p:grpSpPr>
          <a:xfrm>
            <a:off x="12095137" y="6258340"/>
            <a:ext cx="4866994" cy="1696605"/>
            <a:chOff x="1455121" y="1485900"/>
            <a:chExt cx="7273856" cy="3949473"/>
          </a:xfrm>
        </p:grpSpPr>
        <p:sp>
          <p:nvSpPr>
            <p:cNvPr id="39" name="Freeform 4">
              <a:extLst>
                <a:ext uri="{FF2B5EF4-FFF2-40B4-BE49-F238E27FC236}">
                  <a16:creationId xmlns:a16="http://schemas.microsoft.com/office/drawing/2014/main" id="{43F8E75C-6A92-5665-9FB2-2D4792CD52FB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67CDA6-5B7C-8A97-4C9D-2D56595DCE01}"/>
                </a:ext>
              </a:extLst>
            </p:cNvPr>
            <p:cNvSpPr txBox="1"/>
            <p:nvPr/>
          </p:nvSpPr>
          <p:spPr>
            <a:xfrm>
              <a:off x="2368832" y="195754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&amp; Edit his Account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41" name="Freeform 14">
            <a:extLst>
              <a:ext uri="{FF2B5EF4-FFF2-40B4-BE49-F238E27FC236}">
                <a16:creationId xmlns:a16="http://schemas.microsoft.com/office/drawing/2014/main" id="{45964FE3-7709-A5EE-7414-ACCE92E87FDA}"/>
              </a:ext>
            </a:extLst>
          </p:cNvPr>
          <p:cNvSpPr/>
          <p:nvPr/>
        </p:nvSpPr>
        <p:spPr>
          <a:xfrm>
            <a:off x="7873221" y="141768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988934C5-AECB-5A42-D227-6BE710E22BCD}"/>
              </a:ext>
            </a:extLst>
          </p:cNvPr>
          <p:cNvSpPr txBox="1"/>
          <p:nvPr/>
        </p:nvSpPr>
        <p:spPr>
          <a:xfrm>
            <a:off x="8457282" y="148443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</p:spTree>
    <p:extLst>
      <p:ext uri="{BB962C8B-B14F-4D97-AF65-F5344CB8AC3E}">
        <p14:creationId xmlns:p14="http://schemas.microsoft.com/office/powerpoint/2010/main" val="2039809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85215-5B9F-A3CD-C7AC-90D2C97FC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182E38-4E9B-130A-FA6E-998A7FCF32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28A7149-6902-9262-7A74-B099BC6398C9}"/>
              </a:ext>
            </a:extLst>
          </p:cNvPr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2813A44-3702-26C3-0130-7C8730CF579B}"/>
              </a:ext>
            </a:extLst>
          </p:cNvPr>
          <p:cNvSpPr/>
          <p:nvPr/>
        </p:nvSpPr>
        <p:spPr>
          <a:xfrm rot="1253856">
            <a:off x="-1506139" y="-1568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5F0E9A4-C947-7F16-71C0-C5552F821078}"/>
              </a:ext>
            </a:extLst>
          </p:cNvPr>
          <p:cNvSpPr/>
          <p:nvPr/>
        </p:nvSpPr>
        <p:spPr>
          <a:xfrm>
            <a:off x="2606578" y="7975353"/>
            <a:ext cx="2573607" cy="2716860"/>
          </a:xfrm>
          <a:custGeom>
            <a:avLst/>
            <a:gdLst/>
            <a:ahLst/>
            <a:cxnLst/>
            <a:rect l="l" t="t" r="r" b="b"/>
            <a:pathLst>
              <a:path w="2573607" h="2716860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2078CF5-1CC5-B0FB-F45D-6B0F1313B078}"/>
              </a:ext>
            </a:extLst>
          </p:cNvPr>
          <p:cNvSpPr/>
          <p:nvPr/>
        </p:nvSpPr>
        <p:spPr>
          <a:xfrm>
            <a:off x="8158050" y="7703003"/>
            <a:ext cx="2223337" cy="3030558"/>
          </a:xfrm>
          <a:custGeom>
            <a:avLst/>
            <a:gdLst/>
            <a:ahLst/>
            <a:cxnLst/>
            <a:rect l="l" t="t" r="r" b="b"/>
            <a:pathLst>
              <a:path w="2223337" h="3030558">
                <a:moveTo>
                  <a:pt x="0" y="0"/>
                </a:moveTo>
                <a:lnTo>
                  <a:pt x="2223337" y="0"/>
                </a:lnTo>
                <a:lnTo>
                  <a:pt x="2223337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6BC1405-E945-61A7-D9DE-E3E47A563F98}"/>
              </a:ext>
            </a:extLst>
          </p:cNvPr>
          <p:cNvSpPr/>
          <p:nvPr/>
        </p:nvSpPr>
        <p:spPr>
          <a:xfrm>
            <a:off x="14032377" y="7823823"/>
            <a:ext cx="2629768" cy="3019919"/>
          </a:xfrm>
          <a:custGeom>
            <a:avLst/>
            <a:gdLst/>
            <a:ahLst/>
            <a:cxnLst/>
            <a:rect l="l" t="t" r="r" b="b"/>
            <a:pathLst>
              <a:path w="2629768" h="3019919">
                <a:moveTo>
                  <a:pt x="0" y="0"/>
                </a:moveTo>
                <a:lnTo>
                  <a:pt x="2629768" y="0"/>
                </a:lnTo>
                <a:lnTo>
                  <a:pt x="2629768" y="3019919"/>
                </a:lnTo>
                <a:lnTo>
                  <a:pt x="0" y="3019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71D712E-13FD-F87F-F6FB-CCAD29D648FA}"/>
              </a:ext>
            </a:extLst>
          </p:cNvPr>
          <p:cNvSpPr txBox="1"/>
          <p:nvPr/>
        </p:nvSpPr>
        <p:spPr>
          <a:xfrm>
            <a:off x="304801" y="1285245"/>
            <a:ext cx="17493366" cy="1309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670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System Features (Provider Perspective) 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EA0266B-A54A-32FF-EE63-ABE073A05ABD}"/>
              </a:ext>
            </a:extLst>
          </p:cNvPr>
          <p:cNvSpPr/>
          <p:nvPr/>
        </p:nvSpPr>
        <p:spPr>
          <a:xfrm rot="-2700000">
            <a:off x="-3626" y="8835011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644CB08-A893-590D-0CD9-3DC549836E3A}"/>
              </a:ext>
            </a:extLst>
          </p:cNvPr>
          <p:cNvSpPr/>
          <p:nvPr/>
        </p:nvSpPr>
        <p:spPr>
          <a:xfrm rot="3129142">
            <a:off x="17166600" y="282432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58FE51-0A1E-65E6-569C-66BAF011E5D3}"/>
              </a:ext>
            </a:extLst>
          </p:cNvPr>
          <p:cNvGrpSpPr/>
          <p:nvPr/>
        </p:nvGrpSpPr>
        <p:grpSpPr>
          <a:xfrm>
            <a:off x="609600" y="2935104"/>
            <a:ext cx="4866994" cy="1676919"/>
            <a:chOff x="1455121" y="1485900"/>
            <a:chExt cx="7273856" cy="3903647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2F11A167-398B-2123-BDB4-9575612FF393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70D8D9-11DD-68CC-8CA0-2ECF82D78BBE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Register &amp; login securely using JWT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FC0A68-6385-3ED3-7A59-E199B185C48D}"/>
              </a:ext>
            </a:extLst>
          </p:cNvPr>
          <p:cNvGrpSpPr/>
          <p:nvPr/>
        </p:nvGrpSpPr>
        <p:grpSpPr>
          <a:xfrm>
            <a:off x="6357674" y="2877066"/>
            <a:ext cx="4866994" cy="1691390"/>
            <a:chOff x="1455121" y="1485900"/>
            <a:chExt cx="7273856" cy="3937333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FCAD3899-AEA0-8D00-EB50-403A49FDD666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A3AD6E-9A0E-664C-5F03-55B807D7D7D1}"/>
                </a:ext>
              </a:extLst>
            </p:cNvPr>
            <p:cNvSpPr txBox="1"/>
            <p:nvPr/>
          </p:nvSpPr>
          <p:spPr>
            <a:xfrm>
              <a:off x="2310340" y="194540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his Role Type (VET,SITTER,TRAINER)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DC1500-4C00-F57A-4249-65570AA6197B}"/>
              </a:ext>
            </a:extLst>
          </p:cNvPr>
          <p:cNvGrpSpPr/>
          <p:nvPr/>
        </p:nvGrpSpPr>
        <p:grpSpPr>
          <a:xfrm>
            <a:off x="12021224" y="2920381"/>
            <a:ext cx="4866994" cy="1676919"/>
            <a:chOff x="1455121" y="1485900"/>
            <a:chExt cx="7273856" cy="3903647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1E117249-4199-7D2D-A760-7505FA5C08A0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601AF5-86D6-F7D4-B7F9-6509866D5301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Chat with anyone in the app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28CCA-9042-908F-B12A-9F04FBF43DEF}"/>
              </a:ext>
            </a:extLst>
          </p:cNvPr>
          <p:cNvGrpSpPr/>
          <p:nvPr/>
        </p:nvGrpSpPr>
        <p:grpSpPr>
          <a:xfrm>
            <a:off x="637309" y="4654933"/>
            <a:ext cx="4866994" cy="1982273"/>
            <a:chOff x="1455121" y="1485900"/>
            <a:chExt cx="7273856" cy="4614471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DBA9D493-9A84-6B01-9FBF-864C46FFF2A1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87C051-3C58-A3F3-BE89-02E920FFADFB}"/>
                </a:ext>
              </a:extLst>
            </p:cNvPr>
            <p:cNvSpPr txBox="1"/>
            <p:nvPr/>
          </p:nvSpPr>
          <p:spPr>
            <a:xfrm>
              <a:off x="2296607" y="1488137"/>
              <a:ext cx="5508060" cy="4612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&amp; Mange his Facilities (Update , Delete)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4295C5-5269-8D4A-EA36-BB9B30C81676}"/>
              </a:ext>
            </a:extLst>
          </p:cNvPr>
          <p:cNvGrpSpPr/>
          <p:nvPr/>
        </p:nvGrpSpPr>
        <p:grpSpPr>
          <a:xfrm>
            <a:off x="6383541" y="4643040"/>
            <a:ext cx="4866994" cy="1981312"/>
            <a:chOff x="1455121" y="1454073"/>
            <a:chExt cx="7273856" cy="4612235"/>
          </a:xfrm>
        </p:grpSpPr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9116D9F7-B9A4-D459-AE7C-41C75A4AAB30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B54C98-B882-A25A-8A17-E9A76D2ABCF1}"/>
                </a:ext>
              </a:extLst>
            </p:cNvPr>
            <p:cNvSpPr txBox="1"/>
            <p:nvPr/>
          </p:nvSpPr>
          <p:spPr>
            <a:xfrm>
              <a:off x="2317312" y="1454073"/>
              <a:ext cx="5508060" cy="4612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Posts &amp; React with Posts in the Community 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8A6FC9C-60CD-D1FC-6E7F-025179841CDA}"/>
              </a:ext>
            </a:extLst>
          </p:cNvPr>
          <p:cNvGrpSpPr/>
          <p:nvPr/>
        </p:nvGrpSpPr>
        <p:grpSpPr>
          <a:xfrm>
            <a:off x="12095137" y="4657746"/>
            <a:ext cx="4866994" cy="2003795"/>
            <a:chOff x="1455121" y="1485900"/>
            <a:chExt cx="7273856" cy="4664572"/>
          </a:xfrm>
        </p:grpSpPr>
        <p:sp>
          <p:nvSpPr>
            <p:cNvPr id="40" name="Freeform 4">
              <a:extLst>
                <a:ext uri="{FF2B5EF4-FFF2-40B4-BE49-F238E27FC236}">
                  <a16:creationId xmlns:a16="http://schemas.microsoft.com/office/drawing/2014/main" id="{513C548A-0863-C130-D437-B8A0F1C5C837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F4F7C4-6959-D4A7-5EA4-8B10D8D57CDC}"/>
                </a:ext>
              </a:extLst>
            </p:cNvPr>
            <p:cNvSpPr txBox="1"/>
            <p:nvPr/>
          </p:nvSpPr>
          <p:spPr>
            <a:xfrm>
              <a:off x="1913102" y="1538237"/>
              <a:ext cx="6235674" cy="4612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his Appointments (APPROVED , REJECTED , TREATED)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73DB-0FDF-8DAC-EEA2-3D54A82BFED8}"/>
              </a:ext>
            </a:extLst>
          </p:cNvPr>
          <p:cNvGrpSpPr/>
          <p:nvPr/>
        </p:nvGrpSpPr>
        <p:grpSpPr>
          <a:xfrm>
            <a:off x="6477000" y="6278748"/>
            <a:ext cx="4866994" cy="1696605"/>
            <a:chOff x="1455121" y="1485900"/>
            <a:chExt cx="7273856" cy="3949473"/>
          </a:xfrm>
        </p:grpSpPr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D42B536A-6B79-3294-FEC7-E09F51DAF277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B5B513-BF59-66F6-71B2-FC85EB533AEA}"/>
                </a:ext>
              </a:extLst>
            </p:cNvPr>
            <p:cNvSpPr txBox="1"/>
            <p:nvPr/>
          </p:nvSpPr>
          <p:spPr>
            <a:xfrm>
              <a:off x="2368832" y="195754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&amp; Edit his Account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" name="Freeform 14">
            <a:extLst>
              <a:ext uri="{FF2B5EF4-FFF2-40B4-BE49-F238E27FC236}">
                <a16:creationId xmlns:a16="http://schemas.microsoft.com/office/drawing/2014/main" id="{BCEA80CC-60CF-3E2A-5ECC-CD411DBA4221}"/>
              </a:ext>
            </a:extLst>
          </p:cNvPr>
          <p:cNvSpPr/>
          <p:nvPr/>
        </p:nvSpPr>
        <p:spPr>
          <a:xfrm>
            <a:off x="7873221" y="141768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2AAAF147-8682-37CE-C32E-769B2587B986}"/>
              </a:ext>
            </a:extLst>
          </p:cNvPr>
          <p:cNvSpPr txBox="1"/>
          <p:nvPr/>
        </p:nvSpPr>
        <p:spPr>
          <a:xfrm>
            <a:off x="8457282" y="148443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</p:spTree>
    <p:extLst>
      <p:ext uri="{BB962C8B-B14F-4D97-AF65-F5344CB8AC3E}">
        <p14:creationId xmlns:p14="http://schemas.microsoft.com/office/powerpoint/2010/main" val="395984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84ADD-3E8E-FE8C-9AAF-A6E2B888C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B43BBE-8ED3-1A6E-0004-06183EB9A20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938317F-94A3-01D1-272B-B20F1EC383ED}"/>
              </a:ext>
            </a:extLst>
          </p:cNvPr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538DC41-A588-6871-60BE-BEF8C59077D1}"/>
              </a:ext>
            </a:extLst>
          </p:cNvPr>
          <p:cNvSpPr/>
          <p:nvPr/>
        </p:nvSpPr>
        <p:spPr>
          <a:xfrm rot="1253856">
            <a:off x="-1506139" y="-1568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D537435-A8F1-91C7-1F61-434D62686915}"/>
              </a:ext>
            </a:extLst>
          </p:cNvPr>
          <p:cNvSpPr/>
          <p:nvPr/>
        </p:nvSpPr>
        <p:spPr>
          <a:xfrm>
            <a:off x="2606578" y="7975353"/>
            <a:ext cx="2573607" cy="2716860"/>
          </a:xfrm>
          <a:custGeom>
            <a:avLst/>
            <a:gdLst/>
            <a:ahLst/>
            <a:cxnLst/>
            <a:rect l="l" t="t" r="r" b="b"/>
            <a:pathLst>
              <a:path w="2573607" h="2716860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FA28795-8E7B-AA37-B3DD-14814C08CB41}"/>
              </a:ext>
            </a:extLst>
          </p:cNvPr>
          <p:cNvSpPr/>
          <p:nvPr/>
        </p:nvSpPr>
        <p:spPr>
          <a:xfrm>
            <a:off x="8158050" y="7703003"/>
            <a:ext cx="2223337" cy="3030558"/>
          </a:xfrm>
          <a:custGeom>
            <a:avLst/>
            <a:gdLst/>
            <a:ahLst/>
            <a:cxnLst/>
            <a:rect l="l" t="t" r="r" b="b"/>
            <a:pathLst>
              <a:path w="2223337" h="3030558">
                <a:moveTo>
                  <a:pt x="0" y="0"/>
                </a:moveTo>
                <a:lnTo>
                  <a:pt x="2223337" y="0"/>
                </a:lnTo>
                <a:lnTo>
                  <a:pt x="2223337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91F33AD-6063-6BD9-3AFC-323C9C3EB2CA}"/>
              </a:ext>
            </a:extLst>
          </p:cNvPr>
          <p:cNvSpPr/>
          <p:nvPr/>
        </p:nvSpPr>
        <p:spPr>
          <a:xfrm>
            <a:off x="14032377" y="7823823"/>
            <a:ext cx="2629768" cy="3019919"/>
          </a:xfrm>
          <a:custGeom>
            <a:avLst/>
            <a:gdLst/>
            <a:ahLst/>
            <a:cxnLst/>
            <a:rect l="l" t="t" r="r" b="b"/>
            <a:pathLst>
              <a:path w="2629768" h="3019919">
                <a:moveTo>
                  <a:pt x="0" y="0"/>
                </a:moveTo>
                <a:lnTo>
                  <a:pt x="2629768" y="0"/>
                </a:lnTo>
                <a:lnTo>
                  <a:pt x="2629768" y="3019919"/>
                </a:lnTo>
                <a:lnTo>
                  <a:pt x="0" y="3019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4B35039-C2BF-8FB2-0192-6C6BD0EDBE08}"/>
              </a:ext>
            </a:extLst>
          </p:cNvPr>
          <p:cNvSpPr txBox="1"/>
          <p:nvPr/>
        </p:nvSpPr>
        <p:spPr>
          <a:xfrm>
            <a:off x="929485" y="1285245"/>
            <a:ext cx="16868681" cy="1316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700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System Features (Admin Perspective) 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1F4694C-792D-CE00-8200-18F5C6A2247E}"/>
              </a:ext>
            </a:extLst>
          </p:cNvPr>
          <p:cNvSpPr/>
          <p:nvPr/>
        </p:nvSpPr>
        <p:spPr>
          <a:xfrm rot="-2700000">
            <a:off x="-3626" y="8835011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E44C10C-6DA4-5A49-0B9D-432FBD4DD921}"/>
              </a:ext>
            </a:extLst>
          </p:cNvPr>
          <p:cNvSpPr/>
          <p:nvPr/>
        </p:nvSpPr>
        <p:spPr>
          <a:xfrm rot="3129142">
            <a:off x="17166600" y="282432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90B6F-14A2-63EC-2AD8-6459E1D8BC27}"/>
              </a:ext>
            </a:extLst>
          </p:cNvPr>
          <p:cNvGrpSpPr/>
          <p:nvPr/>
        </p:nvGrpSpPr>
        <p:grpSpPr>
          <a:xfrm>
            <a:off x="609600" y="2935104"/>
            <a:ext cx="4866994" cy="1676919"/>
            <a:chOff x="1455121" y="1485900"/>
            <a:chExt cx="7273856" cy="3903647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ACB77C67-5D84-88CA-8476-6E360B224DFF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24BDC8-599B-CFED-952A-5B7C1242154F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Register &amp; login securely using JWT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84D7EE-B484-4C56-7BA5-825C9DAD7443}"/>
              </a:ext>
            </a:extLst>
          </p:cNvPr>
          <p:cNvGrpSpPr/>
          <p:nvPr/>
        </p:nvGrpSpPr>
        <p:grpSpPr>
          <a:xfrm>
            <a:off x="6357674" y="2849278"/>
            <a:ext cx="4866994" cy="1981312"/>
            <a:chOff x="1455121" y="1421213"/>
            <a:chExt cx="7273856" cy="4612234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0E18F878-247C-2967-01D6-B41A6B19302F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B809F-9CEA-D5FB-AB32-70D20660754B}"/>
                </a:ext>
              </a:extLst>
            </p:cNvPr>
            <p:cNvSpPr txBox="1"/>
            <p:nvPr/>
          </p:nvSpPr>
          <p:spPr>
            <a:xfrm>
              <a:off x="1764926" y="1421213"/>
              <a:ext cx="6727602" cy="4612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User &amp; Providers Accounts (</a:t>
              </a:r>
              <a:r>
                <a:rPr lang="en-US" sz="25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Delete,Ban,InActive,Active</a:t>
              </a: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4F5BFB-D709-ECAA-8330-78E163EF1FDC}"/>
              </a:ext>
            </a:extLst>
          </p:cNvPr>
          <p:cNvGrpSpPr/>
          <p:nvPr/>
        </p:nvGrpSpPr>
        <p:grpSpPr>
          <a:xfrm>
            <a:off x="12021224" y="2920381"/>
            <a:ext cx="4866994" cy="1676919"/>
            <a:chOff x="1455121" y="1485900"/>
            <a:chExt cx="7273856" cy="3903647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3A0E1140-9462-75A0-6E2D-53E778F1DC71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56E789-E177-2C42-408A-B55237FF3EF4}"/>
                </a:ext>
              </a:extLst>
            </p:cNvPr>
            <p:cNvSpPr txBox="1"/>
            <p:nvPr/>
          </p:nvSpPr>
          <p:spPr>
            <a:xfrm>
              <a:off x="2129250" y="1911714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Chat with anyone in the app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78024E-198C-43E4-6D2F-AFAF24EB9CD9}"/>
              </a:ext>
            </a:extLst>
          </p:cNvPr>
          <p:cNvGrpSpPr/>
          <p:nvPr/>
        </p:nvGrpSpPr>
        <p:grpSpPr>
          <a:xfrm>
            <a:off x="637309" y="4654933"/>
            <a:ext cx="4866994" cy="1676919"/>
            <a:chOff x="1455121" y="1485900"/>
            <a:chExt cx="7273856" cy="3903648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535BC355-AEB3-9687-DE24-73B3FE90E90F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773BE8-B359-D3E6-3CE2-1F15F3923E56}"/>
                </a:ext>
              </a:extLst>
            </p:cNvPr>
            <p:cNvSpPr txBox="1"/>
            <p:nvPr/>
          </p:nvSpPr>
          <p:spPr>
            <a:xfrm>
              <a:off x="1616493" y="1911714"/>
              <a:ext cx="7071073" cy="34778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Products in the Store (</a:t>
              </a:r>
              <a:r>
                <a:rPr lang="en-US" sz="25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Add,Delete,Update</a:t>
              </a: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93E8CA-4F57-46BB-9AA1-DBAB83B8A9FB}"/>
              </a:ext>
            </a:extLst>
          </p:cNvPr>
          <p:cNvGrpSpPr/>
          <p:nvPr/>
        </p:nvGrpSpPr>
        <p:grpSpPr>
          <a:xfrm>
            <a:off x="6383541" y="4656712"/>
            <a:ext cx="4866994" cy="1667683"/>
            <a:chOff x="1455121" y="1485900"/>
            <a:chExt cx="7273856" cy="3882146"/>
          </a:xfrm>
        </p:grpSpPr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E1EDA28B-EEAF-0C39-14F1-633624473798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25C547-8B07-824C-F934-F3872103C410}"/>
                </a:ext>
              </a:extLst>
            </p:cNvPr>
            <p:cNvSpPr txBox="1"/>
            <p:nvPr/>
          </p:nvSpPr>
          <p:spPr>
            <a:xfrm>
              <a:off x="2291430" y="1890213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 </a:t>
              </a:r>
              <a:r>
                <a:rPr lang="en-US" sz="25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PetTypes</a:t>
              </a: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 &amp; </a:t>
              </a:r>
              <a:r>
                <a:rPr lang="en-US" sz="25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PetBreeds</a:t>
              </a: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A1861D0-A721-A89A-E564-6625CD06D346}"/>
              </a:ext>
            </a:extLst>
          </p:cNvPr>
          <p:cNvGrpSpPr/>
          <p:nvPr/>
        </p:nvGrpSpPr>
        <p:grpSpPr>
          <a:xfrm>
            <a:off x="12095137" y="4654933"/>
            <a:ext cx="4866994" cy="1981312"/>
            <a:chOff x="1455121" y="1479352"/>
            <a:chExt cx="7273856" cy="4612234"/>
          </a:xfrm>
        </p:grpSpPr>
        <p:sp>
          <p:nvSpPr>
            <p:cNvPr id="40" name="Freeform 4">
              <a:extLst>
                <a:ext uri="{FF2B5EF4-FFF2-40B4-BE49-F238E27FC236}">
                  <a16:creationId xmlns:a16="http://schemas.microsoft.com/office/drawing/2014/main" id="{5146F76B-04F8-627D-94E5-5266850FEBF5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7C5F9-6507-8C5E-C360-8D2032A5DA27}"/>
                </a:ext>
              </a:extLst>
            </p:cNvPr>
            <p:cNvSpPr txBox="1"/>
            <p:nvPr/>
          </p:nvSpPr>
          <p:spPr>
            <a:xfrm>
              <a:off x="1819443" y="1479352"/>
              <a:ext cx="6647269" cy="4612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Store Orders (PROCESSING, SHIPPED,DELIVERED)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D71459-E6D8-5B19-B9E6-2AC36DE16CFD}"/>
              </a:ext>
            </a:extLst>
          </p:cNvPr>
          <p:cNvGrpSpPr/>
          <p:nvPr/>
        </p:nvGrpSpPr>
        <p:grpSpPr>
          <a:xfrm>
            <a:off x="609600" y="6271821"/>
            <a:ext cx="4866994" cy="1663344"/>
            <a:chOff x="1455121" y="1485900"/>
            <a:chExt cx="7273856" cy="3872046"/>
          </a:xfrm>
        </p:grpSpPr>
        <p:sp>
          <p:nvSpPr>
            <p:cNvPr id="43" name="Freeform 4">
              <a:extLst>
                <a:ext uri="{FF2B5EF4-FFF2-40B4-BE49-F238E27FC236}">
                  <a16:creationId xmlns:a16="http://schemas.microsoft.com/office/drawing/2014/main" id="{007EE1DD-75E8-B8A1-3766-45F242B7D06E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829CC8-03BE-8832-1C22-3CFDDAE40BFC}"/>
                </a:ext>
              </a:extLst>
            </p:cNvPr>
            <p:cNvSpPr txBox="1"/>
            <p:nvPr/>
          </p:nvSpPr>
          <p:spPr>
            <a:xfrm>
              <a:off x="2439411" y="1880113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View Adoption Transactions 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03ACD8C-7575-3C1C-D6CA-C9CAE6BC9329}"/>
              </a:ext>
            </a:extLst>
          </p:cNvPr>
          <p:cNvGrpSpPr/>
          <p:nvPr/>
        </p:nvGrpSpPr>
        <p:grpSpPr>
          <a:xfrm>
            <a:off x="6412002" y="6248325"/>
            <a:ext cx="4866994" cy="1517495"/>
            <a:chOff x="1455121" y="1485900"/>
            <a:chExt cx="7273856" cy="353253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DFD71C1D-A91B-FD03-46C7-86332B83E303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8A5047-B54E-72E6-CB5C-B3D6BF28C057}"/>
                </a:ext>
              </a:extLst>
            </p:cNvPr>
            <p:cNvSpPr txBox="1"/>
            <p:nvPr/>
          </p:nvSpPr>
          <p:spPr>
            <a:xfrm>
              <a:off x="1614385" y="1540596"/>
              <a:ext cx="6988107" cy="34778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Vaccines &amp; Their Types (ADD,UPDATE,DELETE)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846EB2-B060-214A-6487-16CFDC6B1E74}"/>
              </a:ext>
            </a:extLst>
          </p:cNvPr>
          <p:cNvGrpSpPr/>
          <p:nvPr/>
        </p:nvGrpSpPr>
        <p:grpSpPr>
          <a:xfrm>
            <a:off x="12095137" y="6258340"/>
            <a:ext cx="4866994" cy="1671136"/>
            <a:chOff x="1455121" y="1485900"/>
            <a:chExt cx="7273856" cy="3890185"/>
          </a:xfrm>
        </p:grpSpPr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31A556F6-CB6C-3840-220D-4DFBEF9D64FA}"/>
                </a:ext>
              </a:extLst>
            </p:cNvPr>
            <p:cNvSpPr/>
            <p:nvPr/>
          </p:nvSpPr>
          <p:spPr>
            <a:xfrm>
              <a:off x="1455121" y="1485900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0E93E2-E8EB-DF25-1B12-F7D816EDD0D2}"/>
                </a:ext>
              </a:extLst>
            </p:cNvPr>
            <p:cNvSpPr txBox="1"/>
            <p:nvPr/>
          </p:nvSpPr>
          <p:spPr>
            <a:xfrm>
              <a:off x="1561382" y="1898252"/>
              <a:ext cx="7163391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Mange Shelters (</a:t>
              </a:r>
              <a:r>
                <a:rPr lang="en-US" sz="25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ADD,UPDATE,DELETE,AddPets</a:t>
              </a:r>
              <a:r>
                <a:rPr lang="en-US" sz="25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)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3" name="Freeform 14">
            <a:extLst>
              <a:ext uri="{FF2B5EF4-FFF2-40B4-BE49-F238E27FC236}">
                <a16:creationId xmlns:a16="http://schemas.microsoft.com/office/drawing/2014/main" id="{C05A6DC7-D8C7-84E3-E264-F34C5DE3B4C6}"/>
              </a:ext>
            </a:extLst>
          </p:cNvPr>
          <p:cNvSpPr/>
          <p:nvPr/>
        </p:nvSpPr>
        <p:spPr>
          <a:xfrm>
            <a:off x="7873221" y="141768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EF86D718-6717-E916-78CC-4791698A107E}"/>
              </a:ext>
            </a:extLst>
          </p:cNvPr>
          <p:cNvSpPr txBox="1"/>
          <p:nvPr/>
        </p:nvSpPr>
        <p:spPr>
          <a:xfrm>
            <a:off x="8457282" y="148443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</p:spTree>
    <p:extLst>
      <p:ext uri="{BB962C8B-B14F-4D97-AF65-F5344CB8AC3E}">
        <p14:creationId xmlns:p14="http://schemas.microsoft.com/office/powerpoint/2010/main" val="2523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4631878">
            <a:off x="3870540" y="2392561"/>
            <a:ext cx="1152487" cy="993234"/>
          </a:xfrm>
          <a:custGeom>
            <a:avLst/>
            <a:gdLst/>
            <a:ahLst/>
            <a:cxnLst/>
            <a:rect l="l" t="t" r="r" b="b"/>
            <a:pathLst>
              <a:path w="1152487" h="993234">
                <a:moveTo>
                  <a:pt x="0" y="0"/>
                </a:moveTo>
                <a:lnTo>
                  <a:pt x="1152488" y="0"/>
                </a:lnTo>
                <a:lnTo>
                  <a:pt x="1152488" y="993234"/>
                </a:lnTo>
                <a:lnTo>
                  <a:pt x="0" y="993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375293" y="8070214"/>
            <a:ext cx="1306814" cy="901702"/>
          </a:xfrm>
          <a:custGeom>
            <a:avLst/>
            <a:gdLst/>
            <a:ahLst/>
            <a:cxnLst/>
            <a:rect l="l" t="t" r="r" b="b"/>
            <a:pathLst>
              <a:path w="1306814" h="901702">
                <a:moveTo>
                  <a:pt x="0" y="0"/>
                </a:moveTo>
                <a:lnTo>
                  <a:pt x="1306814" y="0"/>
                </a:lnTo>
                <a:lnTo>
                  <a:pt x="1306814" y="901702"/>
                </a:lnTo>
                <a:lnTo>
                  <a:pt x="0" y="901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839212" y="7608191"/>
            <a:ext cx="4957507" cy="2458097"/>
          </a:xfrm>
          <a:custGeom>
            <a:avLst/>
            <a:gdLst/>
            <a:ahLst/>
            <a:cxnLst/>
            <a:rect l="l" t="t" r="r" b="b"/>
            <a:pathLst>
              <a:path w="4957507" h="2458097">
                <a:moveTo>
                  <a:pt x="0" y="0"/>
                </a:moveTo>
                <a:lnTo>
                  <a:pt x="4957507" y="0"/>
                </a:lnTo>
                <a:lnTo>
                  <a:pt x="4957507" y="2458098"/>
                </a:lnTo>
                <a:lnTo>
                  <a:pt x="0" y="2458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490239">
            <a:off x="885766" y="2158287"/>
            <a:ext cx="1847730" cy="1044807"/>
          </a:xfrm>
          <a:custGeom>
            <a:avLst/>
            <a:gdLst/>
            <a:ahLst/>
            <a:cxnLst/>
            <a:rect l="l" t="t" r="r" b="b"/>
            <a:pathLst>
              <a:path w="1847730" h="1044807">
                <a:moveTo>
                  <a:pt x="0" y="0"/>
                </a:moveTo>
                <a:lnTo>
                  <a:pt x="1847730" y="0"/>
                </a:lnTo>
                <a:lnTo>
                  <a:pt x="1847730" y="1044808"/>
                </a:lnTo>
                <a:lnTo>
                  <a:pt x="0" y="1044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388864">
            <a:off x="1202851" y="1620130"/>
            <a:ext cx="2293332" cy="1137110"/>
          </a:xfrm>
          <a:custGeom>
            <a:avLst/>
            <a:gdLst/>
            <a:ahLst/>
            <a:cxnLst/>
            <a:rect l="l" t="t" r="r" b="b"/>
            <a:pathLst>
              <a:path w="2293332" h="1137110">
                <a:moveTo>
                  <a:pt x="0" y="0"/>
                </a:moveTo>
                <a:lnTo>
                  <a:pt x="2293332" y="0"/>
                </a:lnTo>
                <a:lnTo>
                  <a:pt x="2293332" y="1137110"/>
                </a:lnTo>
                <a:lnTo>
                  <a:pt x="0" y="1137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33563">
            <a:off x="15106797" y="1964857"/>
            <a:ext cx="1847730" cy="1044807"/>
          </a:xfrm>
          <a:custGeom>
            <a:avLst/>
            <a:gdLst/>
            <a:ahLst/>
            <a:cxnLst/>
            <a:rect l="l" t="t" r="r" b="b"/>
            <a:pathLst>
              <a:path w="1847730" h="1044807">
                <a:moveTo>
                  <a:pt x="0" y="0"/>
                </a:moveTo>
                <a:lnTo>
                  <a:pt x="1847730" y="0"/>
                </a:lnTo>
                <a:lnTo>
                  <a:pt x="1847730" y="1044807"/>
                </a:lnTo>
                <a:lnTo>
                  <a:pt x="0" y="1044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134938">
            <a:off x="14955189" y="1191741"/>
            <a:ext cx="2293332" cy="1137110"/>
          </a:xfrm>
          <a:custGeom>
            <a:avLst/>
            <a:gdLst/>
            <a:ahLst/>
            <a:cxnLst/>
            <a:rect l="l" t="t" r="r" b="b"/>
            <a:pathLst>
              <a:path w="2293332" h="1137110">
                <a:moveTo>
                  <a:pt x="0" y="0"/>
                </a:moveTo>
                <a:lnTo>
                  <a:pt x="2293332" y="0"/>
                </a:lnTo>
                <a:lnTo>
                  <a:pt x="2293332" y="1137110"/>
                </a:lnTo>
                <a:lnTo>
                  <a:pt x="0" y="11371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055033" y="1598617"/>
            <a:ext cx="8266592" cy="1353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Similar Systems</a:t>
            </a:r>
          </a:p>
        </p:txBody>
      </p:sp>
      <p:sp>
        <p:nvSpPr>
          <p:cNvPr id="13" name="Freeform 13"/>
          <p:cNvSpPr/>
          <p:nvPr/>
        </p:nvSpPr>
        <p:spPr>
          <a:xfrm rot="1983271">
            <a:off x="-1600689" y="6858771"/>
            <a:ext cx="3951963" cy="3324589"/>
          </a:xfrm>
          <a:custGeom>
            <a:avLst/>
            <a:gdLst/>
            <a:ahLst/>
            <a:cxnLst/>
            <a:rect l="l" t="t" r="r" b="b"/>
            <a:pathLst>
              <a:path w="3951963" h="3324589">
                <a:moveTo>
                  <a:pt x="0" y="0"/>
                </a:moveTo>
                <a:lnTo>
                  <a:pt x="3951963" y="0"/>
                </a:lnTo>
                <a:lnTo>
                  <a:pt x="3951963" y="3324588"/>
                </a:lnTo>
                <a:lnTo>
                  <a:pt x="0" y="332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4083474">
            <a:off x="16406118" y="3953926"/>
            <a:ext cx="3951963" cy="3324589"/>
          </a:xfrm>
          <a:custGeom>
            <a:avLst/>
            <a:gdLst/>
            <a:ahLst/>
            <a:cxnLst/>
            <a:rect l="l" t="t" r="r" b="b"/>
            <a:pathLst>
              <a:path w="3951963" h="3324589">
                <a:moveTo>
                  <a:pt x="0" y="0"/>
                </a:moveTo>
                <a:lnTo>
                  <a:pt x="3951963" y="0"/>
                </a:lnTo>
                <a:lnTo>
                  <a:pt x="3951963" y="3324589"/>
                </a:lnTo>
                <a:lnTo>
                  <a:pt x="0" y="3324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14385" y="5350407"/>
            <a:ext cx="1306814" cy="901702"/>
          </a:xfrm>
          <a:custGeom>
            <a:avLst/>
            <a:gdLst/>
            <a:ahLst/>
            <a:cxnLst/>
            <a:rect l="l" t="t" r="r" b="b"/>
            <a:pathLst>
              <a:path w="1306814" h="901702">
                <a:moveTo>
                  <a:pt x="0" y="0"/>
                </a:moveTo>
                <a:lnTo>
                  <a:pt x="1306814" y="0"/>
                </a:lnTo>
                <a:lnTo>
                  <a:pt x="1306814" y="901701"/>
                </a:lnTo>
                <a:lnTo>
                  <a:pt x="0" y="901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497B77-2FC4-311F-3B38-E217E3BA041F}"/>
              </a:ext>
            </a:extLst>
          </p:cNvPr>
          <p:cNvGrpSpPr/>
          <p:nvPr/>
        </p:nvGrpSpPr>
        <p:grpSpPr>
          <a:xfrm>
            <a:off x="2283846" y="3902763"/>
            <a:ext cx="4866994" cy="1908886"/>
            <a:chOff x="1255497" y="1486878"/>
            <a:chExt cx="7273856" cy="4443635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1CE2760C-781F-E43A-16CB-C082124E4A26}"/>
                </a:ext>
              </a:extLst>
            </p:cNvPr>
            <p:cNvSpPr/>
            <p:nvPr/>
          </p:nvSpPr>
          <p:spPr>
            <a:xfrm>
              <a:off x="1255497" y="1486878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5E666D-35B7-E00E-651C-21F00C40B041}"/>
                </a:ext>
              </a:extLst>
            </p:cNvPr>
            <p:cNvSpPr txBox="1"/>
            <p:nvPr/>
          </p:nvSpPr>
          <p:spPr>
            <a:xfrm>
              <a:off x="2181596" y="245268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Petfinder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8F2B1A-A2F8-62EE-88E7-4AC5A5516B5D}"/>
              </a:ext>
            </a:extLst>
          </p:cNvPr>
          <p:cNvGrpSpPr/>
          <p:nvPr/>
        </p:nvGrpSpPr>
        <p:grpSpPr>
          <a:xfrm>
            <a:off x="3579947" y="6099431"/>
            <a:ext cx="4866994" cy="1493999"/>
            <a:chOff x="1255497" y="1486878"/>
            <a:chExt cx="7273856" cy="3477833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0BD5D228-BEE5-6EE0-F23A-85248DBF3E7F}"/>
                </a:ext>
              </a:extLst>
            </p:cNvPr>
            <p:cNvSpPr/>
            <p:nvPr/>
          </p:nvSpPr>
          <p:spPr>
            <a:xfrm>
              <a:off x="1255497" y="1486878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2F4F2A-982F-49E5-D80F-63AE0CB4F75C}"/>
                </a:ext>
              </a:extLst>
            </p:cNvPr>
            <p:cNvSpPr txBox="1"/>
            <p:nvPr/>
          </p:nvSpPr>
          <p:spPr>
            <a:xfrm>
              <a:off x="2436674" y="2449780"/>
              <a:ext cx="5508060" cy="2343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Rover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B202CD-B2C3-01AD-F827-6AADB3A9CEB5}"/>
              </a:ext>
            </a:extLst>
          </p:cNvPr>
          <p:cNvGrpSpPr/>
          <p:nvPr/>
        </p:nvGrpSpPr>
        <p:grpSpPr>
          <a:xfrm>
            <a:off x="9523341" y="6093407"/>
            <a:ext cx="4866994" cy="1907640"/>
            <a:chOff x="1255497" y="1486878"/>
            <a:chExt cx="7273856" cy="4440735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6CDF952B-5D16-CA47-B4F3-4AD6FD2FB000}"/>
                </a:ext>
              </a:extLst>
            </p:cNvPr>
            <p:cNvSpPr/>
            <p:nvPr/>
          </p:nvSpPr>
          <p:spPr>
            <a:xfrm>
              <a:off x="1255497" y="1486878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FADFAA-8877-A93B-7A8B-D2DBD93ED59A}"/>
                </a:ext>
              </a:extLst>
            </p:cNvPr>
            <p:cNvSpPr txBox="1"/>
            <p:nvPr/>
          </p:nvSpPr>
          <p:spPr>
            <a:xfrm>
              <a:off x="2436674" y="244978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Adopt-a-Pet</a:t>
              </a: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40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0811D0-EC23-C362-1F16-BDBEDB1D1C5E}"/>
              </a:ext>
            </a:extLst>
          </p:cNvPr>
          <p:cNvGrpSpPr/>
          <p:nvPr/>
        </p:nvGrpSpPr>
        <p:grpSpPr>
          <a:xfrm>
            <a:off x="10313676" y="3815715"/>
            <a:ext cx="4866994" cy="1907640"/>
            <a:chOff x="1255497" y="1486878"/>
            <a:chExt cx="7273856" cy="4440735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58F60E35-2160-C0F8-5047-76298CF6A409}"/>
                </a:ext>
              </a:extLst>
            </p:cNvPr>
            <p:cNvSpPr/>
            <p:nvPr/>
          </p:nvSpPr>
          <p:spPr>
            <a:xfrm>
              <a:off x="1255497" y="1486878"/>
              <a:ext cx="7273856" cy="3477833"/>
            </a:xfrm>
            <a:custGeom>
              <a:avLst/>
              <a:gdLst/>
              <a:ahLst/>
              <a:cxnLst/>
              <a:rect l="l" t="t" r="r" b="b"/>
              <a:pathLst>
                <a:path w="4107203" h="843844">
                  <a:moveTo>
                    <a:pt x="0" y="0"/>
                  </a:moveTo>
                  <a:lnTo>
                    <a:pt x="4107203" y="0"/>
                  </a:lnTo>
                  <a:lnTo>
                    <a:pt x="4107203" y="843844"/>
                  </a:lnTo>
                  <a:lnTo>
                    <a:pt x="0" y="843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545BC7-E9BD-94CB-251E-AA47B936FB4F}"/>
                </a:ext>
              </a:extLst>
            </p:cNvPr>
            <p:cNvSpPr txBox="1"/>
            <p:nvPr/>
          </p:nvSpPr>
          <p:spPr>
            <a:xfrm>
              <a:off x="2436674" y="2449780"/>
              <a:ext cx="5508060" cy="3477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4000" dirty="0" err="1">
                  <a:solidFill>
                    <a:srgbClr val="FFAE34"/>
                  </a:solidFill>
                  <a:latin typeface="Jua"/>
                  <a:ea typeface="Jua"/>
                  <a:cs typeface="Jua"/>
                  <a:sym typeface="Jua"/>
                </a:rPr>
                <a:t>Vetster</a:t>
              </a:r>
              <a:endParaRPr lang="en-US" sz="40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40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endParaRPr lang="en-US" sz="2500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4" name="Freeform 14">
            <a:extLst>
              <a:ext uri="{FF2B5EF4-FFF2-40B4-BE49-F238E27FC236}">
                <a16:creationId xmlns:a16="http://schemas.microsoft.com/office/drawing/2014/main" id="{691C3679-E7F5-EF65-0F6F-173A088C47D1}"/>
              </a:ext>
            </a:extLst>
          </p:cNvPr>
          <p:cNvSpPr/>
          <p:nvPr/>
        </p:nvSpPr>
        <p:spPr>
          <a:xfrm>
            <a:off x="7657299" y="1448179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38D2F59D-F362-F863-AFE5-FA9F9E755BF4}"/>
              </a:ext>
            </a:extLst>
          </p:cNvPr>
          <p:cNvSpPr txBox="1"/>
          <p:nvPr/>
        </p:nvSpPr>
        <p:spPr>
          <a:xfrm>
            <a:off x="8241360" y="1454854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8694" y="881233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117627" y="7041094"/>
            <a:ext cx="3785992" cy="4114800"/>
          </a:xfrm>
          <a:custGeom>
            <a:avLst/>
            <a:gdLst/>
            <a:ahLst/>
            <a:cxnLst/>
            <a:rect l="l" t="t" r="r" b="b"/>
            <a:pathLst>
              <a:path w="3785992" h="4114800">
                <a:moveTo>
                  <a:pt x="0" y="0"/>
                </a:moveTo>
                <a:lnTo>
                  <a:pt x="3785992" y="0"/>
                </a:lnTo>
                <a:lnTo>
                  <a:pt x="3785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377670" y="7888017"/>
            <a:ext cx="1210477" cy="1210477"/>
          </a:xfrm>
          <a:custGeom>
            <a:avLst/>
            <a:gdLst/>
            <a:ahLst/>
            <a:cxnLst/>
            <a:rect l="l" t="t" r="r" b="b"/>
            <a:pathLst>
              <a:path w="1210477" h="1210477">
                <a:moveTo>
                  <a:pt x="0" y="0"/>
                </a:moveTo>
                <a:lnTo>
                  <a:pt x="1210478" y="0"/>
                </a:lnTo>
                <a:lnTo>
                  <a:pt x="1210478" y="1210477"/>
                </a:lnTo>
                <a:lnTo>
                  <a:pt x="0" y="1210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684176" y="7041094"/>
            <a:ext cx="3785992" cy="4114800"/>
          </a:xfrm>
          <a:custGeom>
            <a:avLst/>
            <a:gdLst/>
            <a:ahLst/>
            <a:cxnLst/>
            <a:rect l="l" t="t" r="r" b="b"/>
            <a:pathLst>
              <a:path w="3785992" h="4114800">
                <a:moveTo>
                  <a:pt x="3785991" y="0"/>
                </a:moveTo>
                <a:lnTo>
                  <a:pt x="0" y="0"/>
                </a:lnTo>
                <a:lnTo>
                  <a:pt x="0" y="4114800"/>
                </a:lnTo>
                <a:lnTo>
                  <a:pt x="3785991" y="4114800"/>
                </a:lnTo>
                <a:lnTo>
                  <a:pt x="378599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819082" y="8047823"/>
            <a:ext cx="1210477" cy="1210477"/>
          </a:xfrm>
          <a:custGeom>
            <a:avLst/>
            <a:gdLst/>
            <a:ahLst/>
            <a:cxnLst/>
            <a:rect l="l" t="t" r="r" b="b"/>
            <a:pathLst>
              <a:path w="1210477" h="1210477">
                <a:moveTo>
                  <a:pt x="1210477" y="0"/>
                </a:moveTo>
                <a:lnTo>
                  <a:pt x="0" y="0"/>
                </a:lnTo>
                <a:lnTo>
                  <a:pt x="0" y="1210477"/>
                </a:lnTo>
                <a:lnTo>
                  <a:pt x="1210477" y="1210477"/>
                </a:lnTo>
                <a:lnTo>
                  <a:pt x="1210477" y="0"/>
                </a:lnTo>
                <a:close/>
              </a:path>
            </a:pathLst>
          </a:custGeom>
          <a:blipFill>
            <a:blip r:embed="rId7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253856">
            <a:off x="5924717" y="-1083087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553023" y="7614015"/>
            <a:ext cx="1031341" cy="867616"/>
          </a:xfrm>
          <a:custGeom>
            <a:avLst/>
            <a:gdLst/>
            <a:ahLst/>
            <a:cxnLst/>
            <a:rect l="l" t="t" r="r" b="b"/>
            <a:pathLst>
              <a:path w="1031341" h="867616">
                <a:moveTo>
                  <a:pt x="0" y="0"/>
                </a:moveTo>
                <a:lnTo>
                  <a:pt x="1031341" y="0"/>
                </a:lnTo>
                <a:lnTo>
                  <a:pt x="1031341" y="867615"/>
                </a:lnTo>
                <a:lnTo>
                  <a:pt x="0" y="867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46998" y="1028700"/>
            <a:ext cx="2620054" cy="1214752"/>
          </a:xfrm>
          <a:custGeom>
            <a:avLst/>
            <a:gdLst/>
            <a:ahLst/>
            <a:cxnLst/>
            <a:rect l="l" t="t" r="r" b="b"/>
            <a:pathLst>
              <a:path w="2620054" h="1214752">
                <a:moveTo>
                  <a:pt x="0" y="0"/>
                </a:moveTo>
                <a:lnTo>
                  <a:pt x="2620054" y="0"/>
                </a:lnTo>
                <a:lnTo>
                  <a:pt x="2620054" y="1214752"/>
                </a:lnTo>
                <a:lnTo>
                  <a:pt x="0" y="121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615995" y="2698660"/>
            <a:ext cx="8905395" cy="2523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8"/>
              </a:lnSpc>
              <a:spcBef>
                <a:spcPct val="0"/>
              </a:spcBef>
            </a:pPr>
            <a:r>
              <a:rPr lang="en-US" sz="13006" dirty="0">
                <a:solidFill>
                  <a:srgbClr val="FFFCE8"/>
                </a:solidFill>
                <a:latin typeface="Jua"/>
                <a:ea typeface="Jua"/>
                <a:cs typeface="Jua"/>
                <a:sym typeface="Jua"/>
              </a:rPr>
              <a:t>Thank You!</a:t>
            </a:r>
          </a:p>
        </p:txBody>
      </p:sp>
      <p:sp>
        <p:nvSpPr>
          <p:cNvPr id="20" name="Freeform 20"/>
          <p:cNvSpPr/>
          <p:nvPr/>
        </p:nvSpPr>
        <p:spPr>
          <a:xfrm>
            <a:off x="-490945" y="3139148"/>
            <a:ext cx="2620054" cy="1214752"/>
          </a:xfrm>
          <a:custGeom>
            <a:avLst/>
            <a:gdLst/>
            <a:ahLst/>
            <a:cxnLst/>
            <a:rect l="l" t="t" r="r" b="b"/>
            <a:pathLst>
              <a:path w="2620054" h="1214752">
                <a:moveTo>
                  <a:pt x="0" y="0"/>
                </a:moveTo>
                <a:lnTo>
                  <a:pt x="2620054" y="0"/>
                </a:lnTo>
                <a:lnTo>
                  <a:pt x="2620054" y="1214752"/>
                </a:lnTo>
                <a:lnTo>
                  <a:pt x="0" y="121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D38431E-5EE0-56E8-FE09-BFB71B6B5736}"/>
              </a:ext>
            </a:extLst>
          </p:cNvPr>
          <p:cNvSpPr/>
          <p:nvPr/>
        </p:nvSpPr>
        <p:spPr>
          <a:xfrm>
            <a:off x="7797939" y="2179441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2C84CEC9-E224-B924-7659-0F8A661B022F}"/>
              </a:ext>
            </a:extLst>
          </p:cNvPr>
          <p:cNvSpPr txBox="1"/>
          <p:nvPr/>
        </p:nvSpPr>
        <p:spPr>
          <a:xfrm>
            <a:off x="8382000" y="2186116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23352" y="7501186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846484" y="2175900"/>
            <a:ext cx="7015481" cy="7492261"/>
          </a:xfrm>
          <a:custGeom>
            <a:avLst/>
            <a:gdLst/>
            <a:ahLst/>
            <a:cxnLst/>
            <a:rect l="l" t="t" r="r" b="b"/>
            <a:pathLst>
              <a:path w="7015481" h="7492261">
                <a:moveTo>
                  <a:pt x="0" y="0"/>
                </a:moveTo>
                <a:lnTo>
                  <a:pt x="7015481" y="0"/>
                </a:lnTo>
                <a:lnTo>
                  <a:pt x="7015481" y="7492261"/>
                </a:lnTo>
                <a:lnTo>
                  <a:pt x="0" y="749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253856">
            <a:off x="12195893" y="-806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97818" y="1895160"/>
            <a:ext cx="6567405" cy="135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62"/>
              </a:lnSpc>
              <a:spcBef>
                <a:spcPct val="0"/>
              </a:spcBef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97818" y="3714099"/>
            <a:ext cx="6680732" cy="408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32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PetCaretopia is a web application that connects pet owners, shelters, and service providers.</a:t>
            </a:r>
          </a:p>
          <a:p>
            <a:pPr algn="l">
              <a:lnSpc>
                <a:spcPts val="3165"/>
              </a:lnSpc>
            </a:pPr>
            <a:r>
              <a:rPr lang="en-US" sz="32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It helps users adopt pets, book services like grooming or veterinary visits, and interact through a social platform.</a:t>
            </a:r>
          </a:p>
          <a:p>
            <a:pPr algn="l">
              <a:lnSpc>
                <a:spcPts val="3165"/>
              </a:lnSpc>
            </a:pPr>
            <a:r>
              <a:rPr lang="en-US" sz="32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The goal is to digitalize and simplify pet care for all stakeholders.</a:t>
            </a:r>
          </a:p>
          <a:p>
            <a:pPr algn="l">
              <a:lnSpc>
                <a:spcPts val="3165"/>
              </a:lnSpc>
            </a:pPr>
            <a:endParaRPr lang="en-US" sz="2327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" name="Freeform 8"/>
          <p:cNvSpPr/>
          <p:nvPr/>
        </p:nvSpPr>
        <p:spPr>
          <a:xfrm rot="2894840">
            <a:off x="-207492" y="2329570"/>
            <a:ext cx="1323041" cy="1046205"/>
          </a:xfrm>
          <a:custGeom>
            <a:avLst/>
            <a:gdLst/>
            <a:ahLst/>
            <a:cxnLst/>
            <a:rect l="l" t="t" r="r" b="b"/>
            <a:pathLst>
              <a:path w="1323041" h="1046205">
                <a:moveTo>
                  <a:pt x="0" y="0"/>
                </a:moveTo>
                <a:lnTo>
                  <a:pt x="1323041" y="0"/>
                </a:lnTo>
                <a:lnTo>
                  <a:pt x="1323041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399999">
            <a:off x="17174924" y="5895033"/>
            <a:ext cx="1323041" cy="1046205"/>
          </a:xfrm>
          <a:custGeom>
            <a:avLst/>
            <a:gdLst/>
            <a:ahLst/>
            <a:cxnLst/>
            <a:rect l="l" t="t" r="r" b="b"/>
            <a:pathLst>
              <a:path w="1323041" h="1046205">
                <a:moveTo>
                  <a:pt x="0" y="0"/>
                </a:moveTo>
                <a:lnTo>
                  <a:pt x="1323042" y="0"/>
                </a:lnTo>
                <a:lnTo>
                  <a:pt x="1323042" y="1046204"/>
                </a:lnTo>
                <a:lnTo>
                  <a:pt x="0" y="1046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97818" y="1474232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8" y="0"/>
                </a:lnTo>
                <a:lnTo>
                  <a:pt x="493768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695838" y="1414483"/>
            <a:ext cx="2485761" cy="774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3CA8CF-890C-4985-0748-D2E68FF1D06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C6611A7-F147-1131-0F8D-7C08273DEC77}"/>
              </a:ext>
            </a:extLst>
          </p:cNvPr>
          <p:cNvSpPr/>
          <p:nvPr/>
        </p:nvSpPr>
        <p:spPr>
          <a:xfrm>
            <a:off x="1833217" y="1501279"/>
            <a:ext cx="5668621" cy="7284443"/>
          </a:xfrm>
          <a:custGeom>
            <a:avLst/>
            <a:gdLst/>
            <a:ahLst/>
            <a:cxnLst/>
            <a:rect l="l" t="t" r="r" b="b"/>
            <a:pathLst>
              <a:path w="5668621" h="7284443">
                <a:moveTo>
                  <a:pt x="0" y="0"/>
                </a:moveTo>
                <a:lnTo>
                  <a:pt x="5668621" y="0"/>
                </a:lnTo>
                <a:lnTo>
                  <a:pt x="5668621" y="7284442"/>
                </a:lnTo>
                <a:lnTo>
                  <a:pt x="0" y="7284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0FD3136-708E-55E5-4F99-30BD4DF143F9}"/>
              </a:ext>
            </a:extLst>
          </p:cNvPr>
          <p:cNvSpPr txBox="1"/>
          <p:nvPr/>
        </p:nvSpPr>
        <p:spPr>
          <a:xfrm>
            <a:off x="8983868" y="4594426"/>
            <a:ext cx="6680732" cy="205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Pet owners often struggle to find reliable service providers near them.</a:t>
            </a:r>
            <a:endParaRPr lang="ar-EG" sz="30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0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165"/>
              </a:lnSpc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- The adoption process is still manual and unorganized.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03B4061-BC49-CD36-F3D3-DFEEAC508346}"/>
              </a:ext>
            </a:extLst>
          </p:cNvPr>
          <p:cNvSpPr/>
          <p:nvPr/>
        </p:nvSpPr>
        <p:spPr>
          <a:xfrm>
            <a:off x="1833217" y="1501279"/>
            <a:ext cx="2024957" cy="2024957"/>
          </a:xfrm>
          <a:custGeom>
            <a:avLst/>
            <a:gdLst/>
            <a:ahLst/>
            <a:cxnLst/>
            <a:rect l="l" t="t" r="r" b="b"/>
            <a:pathLst>
              <a:path w="2024957" h="2024957">
                <a:moveTo>
                  <a:pt x="0" y="0"/>
                </a:moveTo>
                <a:lnTo>
                  <a:pt x="2024956" y="0"/>
                </a:lnTo>
                <a:lnTo>
                  <a:pt x="2024956" y="2024956"/>
                </a:lnTo>
                <a:lnTo>
                  <a:pt x="0" y="2024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FCBAC95-7533-03BE-49A8-3609A61B59FF}"/>
              </a:ext>
            </a:extLst>
          </p:cNvPr>
          <p:cNvSpPr/>
          <p:nvPr/>
        </p:nvSpPr>
        <p:spPr>
          <a:xfrm>
            <a:off x="5797716" y="7430604"/>
            <a:ext cx="2024957" cy="2024957"/>
          </a:xfrm>
          <a:custGeom>
            <a:avLst/>
            <a:gdLst/>
            <a:ahLst/>
            <a:cxnLst/>
            <a:rect l="l" t="t" r="r" b="b"/>
            <a:pathLst>
              <a:path w="2024957" h="2024957">
                <a:moveTo>
                  <a:pt x="0" y="0"/>
                </a:moveTo>
                <a:lnTo>
                  <a:pt x="2024957" y="0"/>
                </a:lnTo>
                <a:lnTo>
                  <a:pt x="2024957" y="2024957"/>
                </a:lnTo>
                <a:lnTo>
                  <a:pt x="0" y="2024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7581366-CE22-2549-FAD8-9EE412956DD9}"/>
              </a:ext>
            </a:extLst>
          </p:cNvPr>
          <p:cNvSpPr/>
          <p:nvPr/>
        </p:nvSpPr>
        <p:spPr>
          <a:xfrm>
            <a:off x="1600628" y="7491658"/>
            <a:ext cx="1437188" cy="1437188"/>
          </a:xfrm>
          <a:custGeom>
            <a:avLst/>
            <a:gdLst/>
            <a:ahLst/>
            <a:cxnLst/>
            <a:rect l="l" t="t" r="r" b="b"/>
            <a:pathLst>
              <a:path w="1437188" h="1437188">
                <a:moveTo>
                  <a:pt x="0" y="0"/>
                </a:moveTo>
                <a:lnTo>
                  <a:pt x="1437188" y="0"/>
                </a:lnTo>
                <a:lnTo>
                  <a:pt x="1437188" y="1437188"/>
                </a:lnTo>
                <a:lnTo>
                  <a:pt x="0" y="1437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3BCB271-B144-D175-B435-2C174828FC8C}"/>
              </a:ext>
            </a:extLst>
          </p:cNvPr>
          <p:cNvSpPr/>
          <p:nvPr/>
        </p:nvSpPr>
        <p:spPr>
          <a:xfrm>
            <a:off x="1028700" y="4130138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25E2DF2-E7C6-5188-DAAF-117AF01E8F20}"/>
              </a:ext>
            </a:extLst>
          </p:cNvPr>
          <p:cNvSpPr txBox="1"/>
          <p:nvPr/>
        </p:nvSpPr>
        <p:spPr>
          <a:xfrm>
            <a:off x="8983868" y="2281613"/>
            <a:ext cx="6567405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Problem Statement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6D959B4-CBFD-6A31-ECC1-78ADF51687FC}"/>
              </a:ext>
            </a:extLst>
          </p:cNvPr>
          <p:cNvSpPr txBox="1"/>
          <p:nvPr/>
        </p:nvSpPr>
        <p:spPr>
          <a:xfrm>
            <a:off x="8983868" y="6977188"/>
            <a:ext cx="6680732" cy="2466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Shelters have limited ways to promote pets.</a:t>
            </a:r>
            <a:endParaRPr lang="ar-EG" sz="30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0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165"/>
              </a:lnSpc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- There is no centralized platform combining services, adoption, and pet community features.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B9D2A7D-71B7-0999-8C21-580273890793}"/>
              </a:ext>
            </a:extLst>
          </p:cNvPr>
          <p:cNvSpPr/>
          <p:nvPr/>
        </p:nvSpPr>
        <p:spPr>
          <a:xfrm>
            <a:off x="6972502" y="2262563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A5D1F55-46BD-9861-7081-B6103267A6CA}"/>
              </a:ext>
            </a:extLst>
          </p:cNvPr>
          <p:cNvSpPr/>
          <p:nvPr/>
        </p:nvSpPr>
        <p:spPr>
          <a:xfrm>
            <a:off x="1335960" y="892280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8A7B9FA-7A12-9650-EB72-98A331151856}"/>
              </a:ext>
            </a:extLst>
          </p:cNvPr>
          <p:cNvSpPr/>
          <p:nvPr/>
        </p:nvSpPr>
        <p:spPr>
          <a:xfrm>
            <a:off x="8983868" y="1474232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9DBBBA1-5802-1AB5-19C4-7749FD04729B}"/>
              </a:ext>
            </a:extLst>
          </p:cNvPr>
          <p:cNvSpPr txBox="1"/>
          <p:nvPr/>
        </p:nvSpPr>
        <p:spPr>
          <a:xfrm>
            <a:off x="9681889" y="1414483"/>
            <a:ext cx="2072316" cy="36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9"/>
              </a:lnSpc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</a:rPr>
              <a:t>PetCareTopia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1ADF789-0F33-D115-8FF0-D2F95130F0D6}"/>
              </a:ext>
            </a:extLst>
          </p:cNvPr>
          <p:cNvSpPr/>
          <p:nvPr/>
        </p:nvSpPr>
        <p:spPr>
          <a:xfrm rot="4631878" flipV="1">
            <a:off x="13731198" y="2961560"/>
            <a:ext cx="1152487" cy="993234"/>
          </a:xfrm>
          <a:custGeom>
            <a:avLst/>
            <a:gdLst/>
            <a:ahLst/>
            <a:cxnLst/>
            <a:rect l="l" t="t" r="r" b="b"/>
            <a:pathLst>
              <a:path w="1152487" h="993234">
                <a:moveTo>
                  <a:pt x="0" y="993234"/>
                </a:moveTo>
                <a:lnTo>
                  <a:pt x="1152487" y="993234"/>
                </a:lnTo>
                <a:lnTo>
                  <a:pt x="1152487" y="0"/>
                </a:lnTo>
                <a:lnTo>
                  <a:pt x="0" y="0"/>
                </a:lnTo>
                <a:lnTo>
                  <a:pt x="0" y="99323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7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35019C-A958-4DE0-707E-AEAB36BA9A9A}"/>
              </a:ext>
            </a:extLst>
          </p:cNvPr>
          <p:cNvSpPr/>
          <p:nvPr/>
        </p:nvSpPr>
        <p:spPr>
          <a:xfrm>
            <a:off x="-22042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FF1FA79-DF72-C44F-0AB2-85894344DBB9}"/>
              </a:ext>
            </a:extLst>
          </p:cNvPr>
          <p:cNvSpPr/>
          <p:nvPr/>
        </p:nvSpPr>
        <p:spPr>
          <a:xfrm rot="5400000">
            <a:off x="9449640" y="130278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C0A9FA-4693-BB5D-8FB4-74AB0061DD1C}"/>
              </a:ext>
            </a:extLst>
          </p:cNvPr>
          <p:cNvSpPr/>
          <p:nvPr/>
        </p:nvSpPr>
        <p:spPr>
          <a:xfrm>
            <a:off x="1962311" y="1161225"/>
            <a:ext cx="5724642" cy="4815855"/>
          </a:xfrm>
          <a:custGeom>
            <a:avLst/>
            <a:gdLst/>
            <a:ahLst/>
            <a:cxnLst/>
            <a:rect l="l" t="t" r="r" b="b"/>
            <a:pathLst>
              <a:path w="5724642" h="4815855">
                <a:moveTo>
                  <a:pt x="0" y="0"/>
                </a:moveTo>
                <a:lnTo>
                  <a:pt x="5724642" y="0"/>
                </a:lnTo>
                <a:lnTo>
                  <a:pt x="5724642" y="4815854"/>
                </a:lnTo>
                <a:lnTo>
                  <a:pt x="0" y="4815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87B6776-389A-E370-D796-466EBAD32997}"/>
              </a:ext>
            </a:extLst>
          </p:cNvPr>
          <p:cNvSpPr/>
          <p:nvPr/>
        </p:nvSpPr>
        <p:spPr>
          <a:xfrm>
            <a:off x="1529148" y="-86038"/>
            <a:ext cx="6480349" cy="10171978"/>
          </a:xfrm>
          <a:custGeom>
            <a:avLst/>
            <a:gdLst/>
            <a:ahLst/>
            <a:cxnLst/>
            <a:rect l="l" t="t" r="r" b="b"/>
            <a:pathLst>
              <a:path w="6480349" h="10171978">
                <a:moveTo>
                  <a:pt x="0" y="0"/>
                </a:moveTo>
                <a:lnTo>
                  <a:pt x="6480349" y="0"/>
                </a:lnTo>
                <a:lnTo>
                  <a:pt x="6480349" y="10171978"/>
                </a:lnTo>
                <a:lnTo>
                  <a:pt x="0" y="10171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3AF8D6A-7C9D-F847-D128-234D5D87F8FA}"/>
              </a:ext>
            </a:extLst>
          </p:cNvPr>
          <p:cNvSpPr/>
          <p:nvPr/>
        </p:nvSpPr>
        <p:spPr>
          <a:xfrm rot="5079210">
            <a:off x="-10427043" y="1439670"/>
            <a:ext cx="19335746" cy="3841030"/>
          </a:xfrm>
          <a:custGeom>
            <a:avLst/>
            <a:gdLst/>
            <a:ahLst/>
            <a:cxnLst/>
            <a:rect l="l" t="t" r="r" b="b"/>
            <a:pathLst>
              <a:path w="19335746" h="3841030">
                <a:moveTo>
                  <a:pt x="0" y="0"/>
                </a:moveTo>
                <a:lnTo>
                  <a:pt x="19335746" y="0"/>
                </a:lnTo>
                <a:lnTo>
                  <a:pt x="19335746" y="3841030"/>
                </a:lnTo>
                <a:lnTo>
                  <a:pt x="0" y="3841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FAB10E8-E62B-08DA-E588-ED240F037F99}"/>
              </a:ext>
            </a:extLst>
          </p:cNvPr>
          <p:cNvSpPr/>
          <p:nvPr/>
        </p:nvSpPr>
        <p:spPr>
          <a:xfrm>
            <a:off x="1609343" y="6434645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CF034BF-2052-CDD6-21C8-68CFC84A2563}"/>
              </a:ext>
            </a:extLst>
          </p:cNvPr>
          <p:cNvSpPr/>
          <p:nvPr/>
        </p:nvSpPr>
        <p:spPr>
          <a:xfrm>
            <a:off x="7303561" y="6348996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6F63BC62-9015-8F7D-DF1A-F18D92CED5B9}"/>
              </a:ext>
            </a:extLst>
          </p:cNvPr>
          <p:cNvSpPr txBox="1"/>
          <p:nvPr/>
        </p:nvSpPr>
        <p:spPr>
          <a:xfrm>
            <a:off x="8539769" y="4982639"/>
            <a:ext cx="6705022" cy="12328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79"/>
              </a:lnSpc>
            </a:pPr>
            <a:endParaRPr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CD481F1C-D233-A4C4-DD5D-7CE115F3F3A8}"/>
              </a:ext>
            </a:extLst>
          </p:cNvPr>
          <p:cNvSpPr/>
          <p:nvPr/>
        </p:nvSpPr>
        <p:spPr>
          <a:xfrm>
            <a:off x="15946065" y="4846566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8"/>
                </a:lnTo>
                <a:lnTo>
                  <a:pt x="0" y="593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E683884E-780B-A933-B91D-CF2AE10657AD}"/>
              </a:ext>
            </a:extLst>
          </p:cNvPr>
          <p:cNvSpPr/>
          <p:nvPr/>
        </p:nvSpPr>
        <p:spPr>
          <a:xfrm>
            <a:off x="15946065" y="6543957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A7E9D3EE-A2B3-9998-DF8D-974874F906CD}"/>
              </a:ext>
            </a:extLst>
          </p:cNvPr>
          <p:cNvSpPr/>
          <p:nvPr/>
        </p:nvSpPr>
        <p:spPr>
          <a:xfrm>
            <a:off x="15946065" y="8241349"/>
            <a:ext cx="705936" cy="593869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3258C0DB-6911-E0B9-B863-582A883B23EB}"/>
              </a:ext>
            </a:extLst>
          </p:cNvPr>
          <p:cNvSpPr/>
          <p:nvPr/>
        </p:nvSpPr>
        <p:spPr>
          <a:xfrm>
            <a:off x="8949758" y="298118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EE0A9B0A-20A2-EF97-0928-D581BCF2742F}"/>
              </a:ext>
            </a:extLst>
          </p:cNvPr>
          <p:cNvSpPr txBox="1"/>
          <p:nvPr/>
        </p:nvSpPr>
        <p:spPr>
          <a:xfrm>
            <a:off x="9770916" y="298118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EC0874B3-770D-7040-9274-73F3B412E551}"/>
              </a:ext>
            </a:extLst>
          </p:cNvPr>
          <p:cNvSpPr txBox="1"/>
          <p:nvPr/>
        </p:nvSpPr>
        <p:spPr>
          <a:xfrm>
            <a:off x="8603250" y="1305041"/>
            <a:ext cx="8846550" cy="29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Problem Statement</a:t>
            </a:r>
            <a:r>
              <a:rPr lang="ar-EG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lang="en-US" sz="8473" dirty="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  <a:p>
            <a:pPr algn="l">
              <a:lnSpc>
                <a:spcPts val="7710"/>
              </a:lnSpc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Con.</a:t>
            </a:r>
          </a:p>
        </p:txBody>
      </p:sp>
      <p:sp>
        <p:nvSpPr>
          <p:cNvPr id="43" name="Freeform 16">
            <a:extLst>
              <a:ext uri="{FF2B5EF4-FFF2-40B4-BE49-F238E27FC236}">
                <a16:creationId xmlns:a16="http://schemas.microsoft.com/office/drawing/2014/main" id="{59A6A28F-F8E5-A667-DF77-0DEF43D47634}"/>
              </a:ext>
            </a:extLst>
          </p:cNvPr>
          <p:cNvSpPr/>
          <p:nvPr/>
        </p:nvSpPr>
        <p:spPr>
          <a:xfrm rot="4631878" flipV="1">
            <a:off x="13731198" y="2961560"/>
            <a:ext cx="1152487" cy="993234"/>
          </a:xfrm>
          <a:custGeom>
            <a:avLst/>
            <a:gdLst/>
            <a:ahLst/>
            <a:cxnLst/>
            <a:rect l="l" t="t" r="r" b="b"/>
            <a:pathLst>
              <a:path w="1152487" h="993234">
                <a:moveTo>
                  <a:pt x="0" y="993234"/>
                </a:moveTo>
                <a:lnTo>
                  <a:pt x="1152487" y="993234"/>
                </a:lnTo>
                <a:lnTo>
                  <a:pt x="1152487" y="0"/>
                </a:lnTo>
                <a:lnTo>
                  <a:pt x="0" y="0"/>
                </a:lnTo>
                <a:lnTo>
                  <a:pt x="0" y="99323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">
            <a:extLst>
              <a:ext uri="{FF2B5EF4-FFF2-40B4-BE49-F238E27FC236}">
                <a16:creationId xmlns:a16="http://schemas.microsoft.com/office/drawing/2014/main" id="{5BE8B51B-DC0D-76E8-F2E3-DF51DDDA15A5}"/>
              </a:ext>
            </a:extLst>
          </p:cNvPr>
          <p:cNvSpPr txBox="1"/>
          <p:nvPr/>
        </p:nvSpPr>
        <p:spPr>
          <a:xfrm>
            <a:off x="8983868" y="4267390"/>
            <a:ext cx="6805920" cy="5339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Many users lack a clear overview of their pet's care history or appointments.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0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Communication between shelters, providers, and owners is fragmented and time-consuming.</a:t>
            </a: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0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Pet owners often need to visit multiple apps or websites to manage different services — from grooming to clinics to training. There's no one-stop solution.</a:t>
            </a:r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A850E191-C1E0-0A76-EB4B-86EA79E17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users lack a clear overview of their pet's care history or appointments.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5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759468" y="1169498"/>
            <a:ext cx="11903468" cy="2445622"/>
          </a:xfrm>
          <a:custGeom>
            <a:avLst/>
            <a:gdLst/>
            <a:ahLst/>
            <a:cxnLst/>
            <a:rect l="l" t="t" r="r" b="b"/>
            <a:pathLst>
              <a:path w="11903468" h="2445622">
                <a:moveTo>
                  <a:pt x="0" y="0"/>
                </a:moveTo>
                <a:lnTo>
                  <a:pt x="11903468" y="0"/>
                </a:lnTo>
                <a:lnTo>
                  <a:pt x="11903468" y="2445622"/>
                </a:lnTo>
                <a:lnTo>
                  <a:pt x="0" y="2445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76400" y="1907697"/>
            <a:ext cx="6819306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3"/>
              </a:lnSpc>
            </a:pPr>
            <a:r>
              <a:rPr lang="en-US" sz="8473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Solutions</a:t>
            </a:r>
          </a:p>
        </p:txBody>
      </p:sp>
      <p:sp>
        <p:nvSpPr>
          <p:cNvPr id="5" name="Freeform 5"/>
          <p:cNvSpPr/>
          <p:nvPr/>
        </p:nvSpPr>
        <p:spPr>
          <a:xfrm rot="1253856">
            <a:off x="13579498" y="-1461050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0"/>
                </a:lnTo>
                <a:lnTo>
                  <a:pt x="0" y="2922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120216" y="5649644"/>
            <a:ext cx="5322544" cy="3009656"/>
          </a:xfrm>
          <a:custGeom>
            <a:avLst/>
            <a:gdLst/>
            <a:ahLst/>
            <a:cxnLst/>
            <a:rect l="l" t="t" r="r" b="b"/>
            <a:pathLst>
              <a:path w="5322544" h="3009656">
                <a:moveTo>
                  <a:pt x="0" y="0"/>
                </a:moveTo>
                <a:lnTo>
                  <a:pt x="5322543" y="0"/>
                </a:lnTo>
                <a:lnTo>
                  <a:pt x="5322543" y="3009657"/>
                </a:lnTo>
                <a:lnTo>
                  <a:pt x="0" y="3009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003270" y="1874976"/>
            <a:ext cx="5348277" cy="7100032"/>
          </a:xfrm>
          <a:custGeom>
            <a:avLst/>
            <a:gdLst/>
            <a:ahLst/>
            <a:cxnLst/>
            <a:rect l="l" t="t" r="r" b="b"/>
            <a:pathLst>
              <a:path w="5348277" h="7100032">
                <a:moveTo>
                  <a:pt x="0" y="0"/>
                </a:moveTo>
                <a:lnTo>
                  <a:pt x="5348277" y="0"/>
                </a:lnTo>
                <a:lnTo>
                  <a:pt x="5348277" y="7100032"/>
                </a:lnTo>
                <a:lnTo>
                  <a:pt x="0" y="71000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8969" y="3941087"/>
            <a:ext cx="8686800" cy="4946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Our app solves these problems by:</a:t>
            </a:r>
            <a:endParaRPr lang="ar-EG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Providing location-based service discovery.</a:t>
            </a:r>
            <a:endParaRPr lang="ar-EG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Enabling online pet adoption requests and approvals.</a:t>
            </a:r>
            <a:endParaRPr lang="ar-EG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Creating a social community for pet lovers.</a:t>
            </a:r>
            <a:endParaRPr lang="ar-EG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indent="-457200" algn="l">
              <a:lnSpc>
                <a:spcPts val="3165"/>
              </a:lnSpc>
              <a:buFontTx/>
              <a:buChar char="-"/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 Offering a complete booking and rating system.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433110" y="7298874"/>
            <a:ext cx="5322544" cy="3009656"/>
          </a:xfrm>
          <a:custGeom>
            <a:avLst/>
            <a:gdLst/>
            <a:ahLst/>
            <a:cxnLst/>
            <a:rect l="l" t="t" r="r" b="b"/>
            <a:pathLst>
              <a:path w="5322544" h="3009656">
                <a:moveTo>
                  <a:pt x="0" y="0"/>
                </a:moveTo>
                <a:lnTo>
                  <a:pt x="5322543" y="0"/>
                </a:lnTo>
                <a:lnTo>
                  <a:pt x="5322543" y="3009656"/>
                </a:lnTo>
                <a:lnTo>
                  <a:pt x="0" y="3009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744469" y="6163327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5" y="0"/>
                </a:lnTo>
                <a:lnTo>
                  <a:pt x="529335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729964" y="4135554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877934" y="1028700"/>
            <a:ext cx="529336" cy="502388"/>
          </a:xfrm>
          <a:custGeom>
            <a:avLst/>
            <a:gdLst/>
            <a:ahLst/>
            <a:cxnLst/>
            <a:rect l="l" t="t" r="r" b="b"/>
            <a:pathLst>
              <a:path w="529336" h="502388">
                <a:moveTo>
                  <a:pt x="0" y="0"/>
                </a:moveTo>
                <a:lnTo>
                  <a:pt x="529336" y="0"/>
                </a:lnTo>
                <a:lnTo>
                  <a:pt x="529336" y="502388"/>
                </a:lnTo>
                <a:lnTo>
                  <a:pt x="0" y="50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983963" y="547406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681983" y="487656"/>
            <a:ext cx="2624919" cy="774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22D09A-5239-0E4C-15DE-9F58720988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7B5FDD2-3BD3-1820-3BC8-E4D58BE5A196}"/>
              </a:ext>
            </a:extLst>
          </p:cNvPr>
          <p:cNvSpPr/>
          <p:nvPr/>
        </p:nvSpPr>
        <p:spPr>
          <a:xfrm>
            <a:off x="-2759468" y="1169498"/>
            <a:ext cx="11903468" cy="2445622"/>
          </a:xfrm>
          <a:custGeom>
            <a:avLst/>
            <a:gdLst/>
            <a:ahLst/>
            <a:cxnLst/>
            <a:rect l="l" t="t" r="r" b="b"/>
            <a:pathLst>
              <a:path w="11903468" h="2445622">
                <a:moveTo>
                  <a:pt x="0" y="0"/>
                </a:moveTo>
                <a:lnTo>
                  <a:pt x="11903468" y="0"/>
                </a:lnTo>
                <a:lnTo>
                  <a:pt x="11903468" y="2445622"/>
                </a:lnTo>
                <a:lnTo>
                  <a:pt x="0" y="2445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D9EC326-8CA0-E2DC-18BE-053C598E3054}"/>
              </a:ext>
            </a:extLst>
          </p:cNvPr>
          <p:cNvSpPr txBox="1"/>
          <p:nvPr/>
        </p:nvSpPr>
        <p:spPr>
          <a:xfrm>
            <a:off x="533400" y="1907697"/>
            <a:ext cx="8382000" cy="946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93"/>
              </a:lnSpc>
            </a:pPr>
            <a:r>
              <a:rPr lang="en-US" sz="8473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Solutions</a:t>
            </a:r>
            <a:r>
              <a:rPr lang="en-US" sz="88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8473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Cont.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6333083-859B-5E4F-9D42-E87F8E4B31AC}"/>
              </a:ext>
            </a:extLst>
          </p:cNvPr>
          <p:cNvSpPr txBox="1"/>
          <p:nvPr/>
        </p:nvSpPr>
        <p:spPr>
          <a:xfrm>
            <a:off x="28968" y="3941087"/>
            <a:ext cx="9496031" cy="4536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-Centralizing all pet services (grooming, training, vet, boarding) in one platform.</a:t>
            </a:r>
          </a:p>
          <a:p>
            <a:pPr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-Saving pet owners time by eliminating the need for multiple apps.</a:t>
            </a:r>
          </a:p>
          <a:p>
            <a:pPr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-Helping shelters manage adoptions and pets more effectively.</a:t>
            </a:r>
          </a:p>
          <a:p>
            <a:pPr>
              <a:lnSpc>
                <a:spcPts val="3165"/>
              </a:lnSpc>
            </a:pPr>
            <a:endParaRPr lang="en-US" sz="3500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>
              <a:lnSpc>
                <a:spcPts val="3165"/>
              </a:lnSpc>
            </a:pPr>
            <a:r>
              <a:rPr lang="en-US" sz="3500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-Using AI to identify pet breeds and improve pet care personalization.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8E7C876-A846-E5E5-EAEE-CD224B79FD07}"/>
              </a:ext>
            </a:extLst>
          </p:cNvPr>
          <p:cNvSpPr/>
          <p:nvPr/>
        </p:nvSpPr>
        <p:spPr>
          <a:xfrm>
            <a:off x="1983963" y="547406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E7AAE9C-3637-7830-4F72-2E57AED5DB89}"/>
              </a:ext>
            </a:extLst>
          </p:cNvPr>
          <p:cNvSpPr txBox="1"/>
          <p:nvPr/>
        </p:nvSpPr>
        <p:spPr>
          <a:xfrm>
            <a:off x="2681983" y="487656"/>
            <a:ext cx="2624919" cy="774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 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E1077657-4A47-2FE4-BDDF-2503040BB1DF}"/>
              </a:ext>
            </a:extLst>
          </p:cNvPr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2F9D79FA-56EA-4AC9-1DC9-794E424AE02F}"/>
              </a:ext>
            </a:extLst>
          </p:cNvPr>
          <p:cNvSpPr/>
          <p:nvPr/>
        </p:nvSpPr>
        <p:spPr>
          <a:xfrm>
            <a:off x="15936799" y="8153887"/>
            <a:ext cx="958291" cy="566263"/>
          </a:xfrm>
          <a:custGeom>
            <a:avLst/>
            <a:gdLst/>
            <a:ahLst/>
            <a:cxnLst/>
            <a:rect l="l" t="t" r="r" b="b"/>
            <a:pathLst>
              <a:path w="958291" h="566263">
                <a:moveTo>
                  <a:pt x="0" y="0"/>
                </a:moveTo>
                <a:lnTo>
                  <a:pt x="958291" y="0"/>
                </a:lnTo>
                <a:lnTo>
                  <a:pt x="958291" y="566263"/>
                </a:lnTo>
                <a:lnTo>
                  <a:pt x="0" y="5662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5">
            <a:extLst>
              <a:ext uri="{FF2B5EF4-FFF2-40B4-BE49-F238E27FC236}">
                <a16:creationId xmlns:a16="http://schemas.microsoft.com/office/drawing/2014/main" id="{F23EF98E-41AF-2F60-422C-CE9CC1DB3A68}"/>
              </a:ext>
            </a:extLst>
          </p:cNvPr>
          <p:cNvSpPr/>
          <p:nvPr/>
        </p:nvSpPr>
        <p:spPr>
          <a:xfrm rot="1533524">
            <a:off x="16854119" y="1600267"/>
            <a:ext cx="1016171" cy="993229"/>
          </a:xfrm>
          <a:custGeom>
            <a:avLst/>
            <a:gdLst/>
            <a:ahLst/>
            <a:cxnLst/>
            <a:rect l="l" t="t" r="r" b="b"/>
            <a:pathLst>
              <a:path w="1016171" h="993229">
                <a:moveTo>
                  <a:pt x="0" y="0"/>
                </a:moveTo>
                <a:lnTo>
                  <a:pt x="1016171" y="0"/>
                </a:lnTo>
                <a:lnTo>
                  <a:pt x="1016171" y="993229"/>
                </a:lnTo>
                <a:lnTo>
                  <a:pt x="0" y="993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9F8F41BD-1800-E963-CD10-25C5A1294E0E}"/>
              </a:ext>
            </a:extLst>
          </p:cNvPr>
          <p:cNvSpPr/>
          <p:nvPr/>
        </p:nvSpPr>
        <p:spPr>
          <a:xfrm>
            <a:off x="9866430" y="1011099"/>
            <a:ext cx="7503031" cy="6011803"/>
          </a:xfrm>
          <a:custGeom>
            <a:avLst/>
            <a:gdLst/>
            <a:ahLst/>
            <a:cxnLst/>
            <a:rect l="l" t="t" r="r" b="b"/>
            <a:pathLst>
              <a:path w="7503031" h="6011803">
                <a:moveTo>
                  <a:pt x="0" y="0"/>
                </a:moveTo>
                <a:lnTo>
                  <a:pt x="7503031" y="0"/>
                </a:lnTo>
                <a:lnTo>
                  <a:pt x="7503031" y="6011804"/>
                </a:lnTo>
                <a:lnTo>
                  <a:pt x="0" y="60118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65ABFB2B-B060-97C0-4DE9-80DA5BD0EA98}"/>
              </a:ext>
            </a:extLst>
          </p:cNvPr>
          <p:cNvSpPr/>
          <p:nvPr/>
        </p:nvSpPr>
        <p:spPr>
          <a:xfrm>
            <a:off x="16018570" y="4925521"/>
            <a:ext cx="3590292" cy="4114800"/>
          </a:xfrm>
          <a:custGeom>
            <a:avLst/>
            <a:gdLst/>
            <a:ahLst/>
            <a:cxnLst/>
            <a:rect l="l" t="t" r="r" b="b"/>
            <a:pathLst>
              <a:path w="3590292" h="4114800">
                <a:moveTo>
                  <a:pt x="0" y="0"/>
                </a:moveTo>
                <a:lnTo>
                  <a:pt x="3590292" y="0"/>
                </a:lnTo>
                <a:lnTo>
                  <a:pt x="35902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7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306C17C-5115-8CCE-252F-25B38FC2FE0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FFBA3C1-5F99-F4B9-2700-4B999A3B5C5C}"/>
              </a:ext>
            </a:extLst>
          </p:cNvPr>
          <p:cNvSpPr/>
          <p:nvPr/>
        </p:nvSpPr>
        <p:spPr>
          <a:xfrm rot="4631878">
            <a:off x="5219399" y="2184074"/>
            <a:ext cx="1152487" cy="993234"/>
          </a:xfrm>
          <a:custGeom>
            <a:avLst/>
            <a:gdLst/>
            <a:ahLst/>
            <a:cxnLst/>
            <a:rect l="l" t="t" r="r" b="b"/>
            <a:pathLst>
              <a:path w="1152487" h="993234">
                <a:moveTo>
                  <a:pt x="0" y="0"/>
                </a:moveTo>
                <a:lnTo>
                  <a:pt x="1152488" y="0"/>
                </a:lnTo>
                <a:lnTo>
                  <a:pt x="1152488" y="993234"/>
                </a:lnTo>
                <a:lnTo>
                  <a:pt x="0" y="993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79590B2-A4FF-B473-B7FD-D006A47870AD}"/>
              </a:ext>
            </a:extLst>
          </p:cNvPr>
          <p:cNvSpPr/>
          <p:nvPr/>
        </p:nvSpPr>
        <p:spPr>
          <a:xfrm>
            <a:off x="2612995" y="3666977"/>
            <a:ext cx="12932701" cy="5170263"/>
          </a:xfrm>
          <a:custGeom>
            <a:avLst/>
            <a:gdLst/>
            <a:ahLst/>
            <a:cxnLst/>
            <a:rect l="l" t="t" r="r" b="b"/>
            <a:pathLst>
              <a:path w="12932701" h="5170263">
                <a:moveTo>
                  <a:pt x="0" y="0"/>
                </a:moveTo>
                <a:lnTo>
                  <a:pt x="12932701" y="0"/>
                </a:lnTo>
                <a:lnTo>
                  <a:pt x="12932701" y="5170263"/>
                </a:lnTo>
                <a:lnTo>
                  <a:pt x="0" y="5170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A99127D-34E5-B8B3-5665-436723212A77}"/>
              </a:ext>
            </a:extLst>
          </p:cNvPr>
          <p:cNvSpPr/>
          <p:nvPr/>
        </p:nvSpPr>
        <p:spPr>
          <a:xfrm>
            <a:off x="375293" y="8070214"/>
            <a:ext cx="1306814" cy="901702"/>
          </a:xfrm>
          <a:custGeom>
            <a:avLst/>
            <a:gdLst/>
            <a:ahLst/>
            <a:cxnLst/>
            <a:rect l="l" t="t" r="r" b="b"/>
            <a:pathLst>
              <a:path w="1306814" h="901702">
                <a:moveTo>
                  <a:pt x="0" y="0"/>
                </a:moveTo>
                <a:lnTo>
                  <a:pt x="1306814" y="0"/>
                </a:lnTo>
                <a:lnTo>
                  <a:pt x="1306814" y="901702"/>
                </a:lnTo>
                <a:lnTo>
                  <a:pt x="0" y="9017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9D9124F-705E-5F85-237F-05CFCC514CBF}"/>
              </a:ext>
            </a:extLst>
          </p:cNvPr>
          <p:cNvSpPr/>
          <p:nvPr/>
        </p:nvSpPr>
        <p:spPr>
          <a:xfrm>
            <a:off x="6839212" y="7608191"/>
            <a:ext cx="4957507" cy="2458097"/>
          </a:xfrm>
          <a:custGeom>
            <a:avLst/>
            <a:gdLst/>
            <a:ahLst/>
            <a:cxnLst/>
            <a:rect l="l" t="t" r="r" b="b"/>
            <a:pathLst>
              <a:path w="4957507" h="2458097">
                <a:moveTo>
                  <a:pt x="0" y="0"/>
                </a:moveTo>
                <a:lnTo>
                  <a:pt x="4957507" y="0"/>
                </a:lnTo>
                <a:lnTo>
                  <a:pt x="4957507" y="2458098"/>
                </a:lnTo>
                <a:lnTo>
                  <a:pt x="0" y="24580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2036BF8-1C22-86DB-22E6-752901615B19}"/>
              </a:ext>
            </a:extLst>
          </p:cNvPr>
          <p:cNvSpPr/>
          <p:nvPr/>
        </p:nvSpPr>
        <p:spPr>
          <a:xfrm rot="1490239">
            <a:off x="885766" y="2158287"/>
            <a:ext cx="1847730" cy="1044807"/>
          </a:xfrm>
          <a:custGeom>
            <a:avLst/>
            <a:gdLst/>
            <a:ahLst/>
            <a:cxnLst/>
            <a:rect l="l" t="t" r="r" b="b"/>
            <a:pathLst>
              <a:path w="1847730" h="1044807">
                <a:moveTo>
                  <a:pt x="0" y="0"/>
                </a:moveTo>
                <a:lnTo>
                  <a:pt x="1847730" y="0"/>
                </a:lnTo>
                <a:lnTo>
                  <a:pt x="1847730" y="1044808"/>
                </a:lnTo>
                <a:lnTo>
                  <a:pt x="0" y="1044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2631263-B2F5-C05F-F373-484FA562E488}"/>
              </a:ext>
            </a:extLst>
          </p:cNvPr>
          <p:cNvSpPr/>
          <p:nvPr/>
        </p:nvSpPr>
        <p:spPr>
          <a:xfrm rot="1388864">
            <a:off x="1202851" y="1620130"/>
            <a:ext cx="2293332" cy="1137110"/>
          </a:xfrm>
          <a:custGeom>
            <a:avLst/>
            <a:gdLst/>
            <a:ahLst/>
            <a:cxnLst/>
            <a:rect l="l" t="t" r="r" b="b"/>
            <a:pathLst>
              <a:path w="2293332" h="1137110">
                <a:moveTo>
                  <a:pt x="0" y="0"/>
                </a:moveTo>
                <a:lnTo>
                  <a:pt x="2293332" y="0"/>
                </a:lnTo>
                <a:lnTo>
                  <a:pt x="2293332" y="1137110"/>
                </a:lnTo>
                <a:lnTo>
                  <a:pt x="0" y="1137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7FAB6AC-239C-4B89-3D4F-11940332E8CD}"/>
              </a:ext>
            </a:extLst>
          </p:cNvPr>
          <p:cNvSpPr/>
          <p:nvPr/>
        </p:nvSpPr>
        <p:spPr>
          <a:xfrm rot="20566437">
            <a:off x="15106797" y="1964857"/>
            <a:ext cx="1847730" cy="1044807"/>
          </a:xfrm>
          <a:custGeom>
            <a:avLst/>
            <a:gdLst/>
            <a:ahLst/>
            <a:cxnLst/>
            <a:rect l="l" t="t" r="r" b="b"/>
            <a:pathLst>
              <a:path w="1847730" h="1044807">
                <a:moveTo>
                  <a:pt x="0" y="0"/>
                </a:moveTo>
                <a:lnTo>
                  <a:pt x="1847730" y="0"/>
                </a:lnTo>
                <a:lnTo>
                  <a:pt x="1847730" y="1044807"/>
                </a:lnTo>
                <a:lnTo>
                  <a:pt x="0" y="1044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391C4A0-100D-0CD7-4FD0-31999801FDC8}"/>
              </a:ext>
            </a:extLst>
          </p:cNvPr>
          <p:cNvSpPr/>
          <p:nvPr/>
        </p:nvSpPr>
        <p:spPr>
          <a:xfrm rot="20465062">
            <a:off x="14955189" y="1191741"/>
            <a:ext cx="2293332" cy="1137110"/>
          </a:xfrm>
          <a:custGeom>
            <a:avLst/>
            <a:gdLst/>
            <a:ahLst/>
            <a:cxnLst/>
            <a:rect l="l" t="t" r="r" b="b"/>
            <a:pathLst>
              <a:path w="2293332" h="1137110">
                <a:moveTo>
                  <a:pt x="0" y="0"/>
                </a:moveTo>
                <a:lnTo>
                  <a:pt x="2293332" y="0"/>
                </a:lnTo>
                <a:lnTo>
                  <a:pt x="2293332" y="1137110"/>
                </a:lnTo>
                <a:lnTo>
                  <a:pt x="0" y="11371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22EC278-F141-EE20-C05E-A9F5DC254AE2}"/>
              </a:ext>
            </a:extLst>
          </p:cNvPr>
          <p:cNvSpPr txBox="1"/>
          <p:nvPr/>
        </p:nvSpPr>
        <p:spPr>
          <a:xfrm>
            <a:off x="4754047" y="4425112"/>
            <a:ext cx="8779906" cy="285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5"/>
              </a:lnSpc>
            </a:pPr>
            <a:r>
              <a:rPr lang="en-US" sz="2327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At PetCaretopia, our mission is to simplify and enhance every aspect of pet care through smart, connected technology.</a:t>
            </a:r>
            <a:endParaRPr lang="ar-EG" sz="2327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ctr">
              <a:lnSpc>
                <a:spcPts val="3165"/>
              </a:lnSpc>
            </a:pPr>
            <a:r>
              <a:rPr lang="en-US" sz="2327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We aim to build a joyful, safe, and empowering ecosystem for pet owners, shelters, and service providers — making love, care, and connection easier than ever.</a:t>
            </a:r>
            <a:endParaRPr lang="ar-EG" sz="2327" dirty="0">
              <a:solidFill>
                <a:srgbClr val="2856AD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ctr">
              <a:lnSpc>
                <a:spcPts val="3165"/>
              </a:lnSpc>
            </a:pPr>
            <a:r>
              <a:rPr lang="en-US" sz="2327" dirty="0">
                <a:solidFill>
                  <a:srgbClr val="2856AD"/>
                </a:solidFill>
                <a:latin typeface="Sniglet"/>
                <a:ea typeface="Sniglet"/>
                <a:cs typeface="Sniglet"/>
                <a:sym typeface="Sniglet"/>
              </a:rPr>
              <a:t>"Because every pet deserves a happy home — and every owner deserves a seamless way to get there."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1876F3C-04D4-0660-A287-4C3028D3E443}"/>
              </a:ext>
            </a:extLst>
          </p:cNvPr>
          <p:cNvSpPr txBox="1"/>
          <p:nvPr/>
        </p:nvSpPr>
        <p:spPr>
          <a:xfrm>
            <a:off x="5795643" y="1598617"/>
            <a:ext cx="6567405" cy="138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Our</a:t>
            </a:r>
            <a:r>
              <a:rPr lang="ar-EG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8473" dirty="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Mission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F504033-1DE5-A1D6-B1C3-52C2D3B67365}"/>
              </a:ext>
            </a:extLst>
          </p:cNvPr>
          <p:cNvSpPr/>
          <p:nvPr/>
        </p:nvSpPr>
        <p:spPr>
          <a:xfrm rot="1983271">
            <a:off x="-1600689" y="6858771"/>
            <a:ext cx="3951963" cy="3324589"/>
          </a:xfrm>
          <a:custGeom>
            <a:avLst/>
            <a:gdLst/>
            <a:ahLst/>
            <a:cxnLst/>
            <a:rect l="l" t="t" r="r" b="b"/>
            <a:pathLst>
              <a:path w="3951963" h="3324589">
                <a:moveTo>
                  <a:pt x="0" y="0"/>
                </a:moveTo>
                <a:lnTo>
                  <a:pt x="3951963" y="0"/>
                </a:lnTo>
                <a:lnTo>
                  <a:pt x="3951963" y="3324588"/>
                </a:lnTo>
                <a:lnTo>
                  <a:pt x="0" y="33245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0E80F96-8679-44F7-A5E4-4D2AAC68F1E3}"/>
              </a:ext>
            </a:extLst>
          </p:cNvPr>
          <p:cNvSpPr/>
          <p:nvPr/>
        </p:nvSpPr>
        <p:spPr>
          <a:xfrm rot="17516526">
            <a:off x="16406118" y="3953926"/>
            <a:ext cx="3951963" cy="3324589"/>
          </a:xfrm>
          <a:custGeom>
            <a:avLst/>
            <a:gdLst/>
            <a:ahLst/>
            <a:cxnLst/>
            <a:rect l="l" t="t" r="r" b="b"/>
            <a:pathLst>
              <a:path w="3951963" h="3324589">
                <a:moveTo>
                  <a:pt x="0" y="0"/>
                </a:moveTo>
                <a:lnTo>
                  <a:pt x="3951963" y="0"/>
                </a:lnTo>
                <a:lnTo>
                  <a:pt x="3951963" y="3324589"/>
                </a:lnTo>
                <a:lnTo>
                  <a:pt x="0" y="3324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FBB8427-0458-8100-0CC9-7F2A59F61864}"/>
              </a:ext>
            </a:extLst>
          </p:cNvPr>
          <p:cNvSpPr/>
          <p:nvPr/>
        </p:nvSpPr>
        <p:spPr>
          <a:xfrm>
            <a:off x="16414385" y="5350407"/>
            <a:ext cx="1306814" cy="901702"/>
          </a:xfrm>
          <a:custGeom>
            <a:avLst/>
            <a:gdLst/>
            <a:ahLst/>
            <a:cxnLst/>
            <a:rect l="l" t="t" r="r" b="b"/>
            <a:pathLst>
              <a:path w="1306814" h="901702">
                <a:moveTo>
                  <a:pt x="0" y="0"/>
                </a:moveTo>
                <a:lnTo>
                  <a:pt x="1306814" y="0"/>
                </a:lnTo>
                <a:lnTo>
                  <a:pt x="1306814" y="901701"/>
                </a:lnTo>
                <a:lnTo>
                  <a:pt x="0" y="9017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0D02A3D7-4BDA-F0A2-4EF0-A2C4AC227B2F}"/>
              </a:ext>
            </a:extLst>
          </p:cNvPr>
          <p:cNvSpPr/>
          <p:nvPr/>
        </p:nvSpPr>
        <p:spPr>
          <a:xfrm>
            <a:off x="7772400" y="735477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1"/>
                </a:lnTo>
                <a:lnTo>
                  <a:pt x="0" y="3787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D83DE8CF-1B47-7957-9BAC-4B839E7A1B91}"/>
              </a:ext>
            </a:extLst>
          </p:cNvPr>
          <p:cNvSpPr txBox="1"/>
          <p:nvPr/>
        </p:nvSpPr>
        <p:spPr>
          <a:xfrm>
            <a:off x="8367553" y="727919"/>
            <a:ext cx="2072316" cy="38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9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</a:rPr>
              <a:t>PetCareTopia</a:t>
            </a:r>
          </a:p>
        </p:txBody>
      </p:sp>
    </p:spTree>
    <p:extLst>
      <p:ext uri="{BB962C8B-B14F-4D97-AF65-F5344CB8AC3E}">
        <p14:creationId xmlns:p14="http://schemas.microsoft.com/office/powerpoint/2010/main" val="2156215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">
            <a:extLst>
              <a:ext uri="{FF2B5EF4-FFF2-40B4-BE49-F238E27FC236}">
                <a16:creationId xmlns:a16="http://schemas.microsoft.com/office/drawing/2014/main" id="{34DABA38-3C57-09E0-0C65-79163FE483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3">
            <a:extLst>
              <a:ext uri="{FF2B5EF4-FFF2-40B4-BE49-F238E27FC236}">
                <a16:creationId xmlns:a16="http://schemas.microsoft.com/office/drawing/2014/main" id="{A3566BBC-3746-373D-2154-B8F8B5022F6A}"/>
              </a:ext>
            </a:extLst>
          </p:cNvPr>
          <p:cNvSpPr/>
          <p:nvPr/>
        </p:nvSpPr>
        <p:spPr>
          <a:xfrm>
            <a:off x="597499" y="2732466"/>
            <a:ext cx="5095196" cy="5525727"/>
          </a:xfrm>
          <a:custGeom>
            <a:avLst/>
            <a:gdLst/>
            <a:ahLst/>
            <a:cxnLst/>
            <a:rect l="l" t="t" r="r" b="b"/>
            <a:pathLst>
              <a:path w="4425048" h="4583383">
                <a:moveTo>
                  <a:pt x="0" y="0"/>
                </a:moveTo>
                <a:lnTo>
                  <a:pt x="4425047" y="0"/>
                </a:lnTo>
                <a:lnTo>
                  <a:pt x="4425047" y="4583383"/>
                </a:lnTo>
                <a:lnTo>
                  <a:pt x="0" y="4583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4">
            <a:extLst>
              <a:ext uri="{FF2B5EF4-FFF2-40B4-BE49-F238E27FC236}">
                <a16:creationId xmlns:a16="http://schemas.microsoft.com/office/drawing/2014/main" id="{5A57A068-CBFA-1691-28CF-090D7414A1A8}"/>
              </a:ext>
            </a:extLst>
          </p:cNvPr>
          <p:cNvSpPr/>
          <p:nvPr/>
        </p:nvSpPr>
        <p:spPr>
          <a:xfrm>
            <a:off x="6417715" y="2625014"/>
            <a:ext cx="5095196" cy="5525727"/>
          </a:xfrm>
          <a:custGeom>
            <a:avLst/>
            <a:gdLst/>
            <a:ahLst/>
            <a:cxnLst/>
            <a:rect l="l" t="t" r="r" b="b"/>
            <a:pathLst>
              <a:path w="4425048" h="4583383">
                <a:moveTo>
                  <a:pt x="0" y="0"/>
                </a:moveTo>
                <a:lnTo>
                  <a:pt x="4425048" y="0"/>
                </a:lnTo>
                <a:lnTo>
                  <a:pt x="4425048" y="4583383"/>
                </a:lnTo>
                <a:lnTo>
                  <a:pt x="0" y="4583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4645A78D-1AC6-56A1-6837-3E6DCE3E1AC6}"/>
              </a:ext>
            </a:extLst>
          </p:cNvPr>
          <p:cNvSpPr/>
          <p:nvPr/>
        </p:nvSpPr>
        <p:spPr>
          <a:xfrm>
            <a:off x="12351111" y="2625014"/>
            <a:ext cx="5098689" cy="5633179"/>
          </a:xfrm>
          <a:custGeom>
            <a:avLst/>
            <a:gdLst/>
            <a:ahLst/>
            <a:cxnLst/>
            <a:rect l="l" t="t" r="r" b="b"/>
            <a:pathLst>
              <a:path w="4425048" h="4583383">
                <a:moveTo>
                  <a:pt x="0" y="0"/>
                </a:moveTo>
                <a:lnTo>
                  <a:pt x="4425048" y="0"/>
                </a:lnTo>
                <a:lnTo>
                  <a:pt x="4425048" y="4583383"/>
                </a:lnTo>
                <a:lnTo>
                  <a:pt x="0" y="4583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F40B625F-5442-7AA9-956A-D07E67D6680C}"/>
              </a:ext>
            </a:extLst>
          </p:cNvPr>
          <p:cNvSpPr/>
          <p:nvPr/>
        </p:nvSpPr>
        <p:spPr>
          <a:xfrm rot="1253856">
            <a:off x="13601722" y="-1361121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313CAFDA-A7C6-DB67-DC5C-EBC4F78891CE}"/>
              </a:ext>
            </a:extLst>
          </p:cNvPr>
          <p:cNvSpPr/>
          <p:nvPr/>
        </p:nvSpPr>
        <p:spPr>
          <a:xfrm rot="1253856">
            <a:off x="-1506139" y="-1568242"/>
            <a:ext cx="5760414" cy="2922101"/>
          </a:xfrm>
          <a:custGeom>
            <a:avLst/>
            <a:gdLst/>
            <a:ahLst/>
            <a:cxnLst/>
            <a:rect l="l" t="t" r="r" b="b"/>
            <a:pathLst>
              <a:path w="5760414" h="2922101">
                <a:moveTo>
                  <a:pt x="0" y="0"/>
                </a:moveTo>
                <a:lnTo>
                  <a:pt x="5760414" y="0"/>
                </a:lnTo>
                <a:lnTo>
                  <a:pt x="5760414" y="2922101"/>
                </a:lnTo>
                <a:lnTo>
                  <a:pt x="0" y="2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8">
            <a:extLst>
              <a:ext uri="{FF2B5EF4-FFF2-40B4-BE49-F238E27FC236}">
                <a16:creationId xmlns:a16="http://schemas.microsoft.com/office/drawing/2014/main" id="{32D69DD0-681D-7EE5-9329-24FC79870F2D}"/>
              </a:ext>
            </a:extLst>
          </p:cNvPr>
          <p:cNvSpPr/>
          <p:nvPr/>
        </p:nvSpPr>
        <p:spPr>
          <a:xfrm>
            <a:off x="1534454" y="7921667"/>
            <a:ext cx="2573607" cy="2716860"/>
          </a:xfrm>
          <a:custGeom>
            <a:avLst/>
            <a:gdLst/>
            <a:ahLst/>
            <a:cxnLst/>
            <a:rect l="l" t="t" r="r" b="b"/>
            <a:pathLst>
              <a:path w="2573607" h="2716860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9">
            <a:extLst>
              <a:ext uri="{FF2B5EF4-FFF2-40B4-BE49-F238E27FC236}">
                <a16:creationId xmlns:a16="http://schemas.microsoft.com/office/drawing/2014/main" id="{7CF94207-EE28-46DA-3D89-2BB16EFAE970}"/>
              </a:ext>
            </a:extLst>
          </p:cNvPr>
          <p:cNvSpPr/>
          <p:nvPr/>
        </p:nvSpPr>
        <p:spPr>
          <a:xfrm>
            <a:off x="7757335" y="7757318"/>
            <a:ext cx="2223337" cy="3030558"/>
          </a:xfrm>
          <a:custGeom>
            <a:avLst/>
            <a:gdLst/>
            <a:ahLst/>
            <a:cxnLst/>
            <a:rect l="l" t="t" r="r" b="b"/>
            <a:pathLst>
              <a:path w="2223337" h="3030558">
                <a:moveTo>
                  <a:pt x="0" y="0"/>
                </a:moveTo>
                <a:lnTo>
                  <a:pt x="2223337" y="0"/>
                </a:lnTo>
                <a:lnTo>
                  <a:pt x="2223337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10">
            <a:extLst>
              <a:ext uri="{FF2B5EF4-FFF2-40B4-BE49-F238E27FC236}">
                <a16:creationId xmlns:a16="http://schemas.microsoft.com/office/drawing/2014/main" id="{BA9AC3BA-1BC8-5077-4FED-FA4632355A65}"/>
              </a:ext>
            </a:extLst>
          </p:cNvPr>
          <p:cNvSpPr/>
          <p:nvPr/>
        </p:nvSpPr>
        <p:spPr>
          <a:xfrm>
            <a:off x="14032377" y="7823823"/>
            <a:ext cx="2629768" cy="3019919"/>
          </a:xfrm>
          <a:custGeom>
            <a:avLst/>
            <a:gdLst/>
            <a:ahLst/>
            <a:cxnLst/>
            <a:rect l="l" t="t" r="r" b="b"/>
            <a:pathLst>
              <a:path w="2629768" h="3019919">
                <a:moveTo>
                  <a:pt x="0" y="0"/>
                </a:moveTo>
                <a:lnTo>
                  <a:pt x="2629768" y="0"/>
                </a:lnTo>
                <a:lnTo>
                  <a:pt x="2629768" y="3019919"/>
                </a:lnTo>
                <a:lnTo>
                  <a:pt x="0" y="30199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A67D0FA4-B4AE-13F9-E507-F5558E2AEF31}"/>
              </a:ext>
            </a:extLst>
          </p:cNvPr>
          <p:cNvSpPr txBox="1"/>
          <p:nvPr/>
        </p:nvSpPr>
        <p:spPr>
          <a:xfrm>
            <a:off x="5783706" y="866817"/>
            <a:ext cx="6567405" cy="138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62"/>
              </a:lnSpc>
              <a:spcBef>
                <a:spcPct val="0"/>
              </a:spcBef>
            </a:pPr>
            <a:r>
              <a:rPr lang="en-US" sz="8473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Our</a:t>
            </a:r>
            <a:r>
              <a:rPr lang="ar-EG" sz="8473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8473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Services</a:t>
            </a:r>
          </a:p>
        </p:txBody>
      </p:sp>
      <p:sp>
        <p:nvSpPr>
          <p:cNvPr id="62" name="TextBox 12">
            <a:extLst>
              <a:ext uri="{FF2B5EF4-FFF2-40B4-BE49-F238E27FC236}">
                <a16:creationId xmlns:a16="http://schemas.microsoft.com/office/drawing/2014/main" id="{0D263A53-5AED-4912-4BEC-659CD14D93E4}"/>
              </a:ext>
            </a:extLst>
          </p:cNvPr>
          <p:cNvSpPr txBox="1"/>
          <p:nvPr/>
        </p:nvSpPr>
        <p:spPr>
          <a:xfrm>
            <a:off x="1165683" y="3834584"/>
            <a:ext cx="4346616" cy="3830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212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We offer a safe, controlled breeding environment where pet owners can connect, communicate, and request breeding with trusted matches through the platform.</a:t>
            </a:r>
          </a:p>
          <a:p>
            <a:pPr algn="l">
              <a:lnSpc>
                <a:spcPts val="3008"/>
              </a:lnSpc>
            </a:pPr>
            <a:endParaRPr lang="en-US" sz="2212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008"/>
              </a:lnSpc>
            </a:pPr>
            <a:r>
              <a:rPr lang="en-US" sz="2212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"Connect your pet with verified partners and grow your fur family responsibly."</a:t>
            </a:r>
          </a:p>
        </p:txBody>
      </p:sp>
      <p:sp>
        <p:nvSpPr>
          <p:cNvPr id="63" name="TextBox 13">
            <a:extLst>
              <a:ext uri="{FF2B5EF4-FFF2-40B4-BE49-F238E27FC236}">
                <a16:creationId xmlns:a16="http://schemas.microsoft.com/office/drawing/2014/main" id="{4A2A2570-C9A0-8C45-91C3-0D5CF3D4B7AF}"/>
              </a:ext>
            </a:extLst>
          </p:cNvPr>
          <p:cNvSpPr txBox="1"/>
          <p:nvPr/>
        </p:nvSpPr>
        <p:spPr>
          <a:xfrm>
            <a:off x="1388533" y="3060910"/>
            <a:ext cx="3446012" cy="655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1"/>
              </a:lnSpc>
              <a:spcBef>
                <a:spcPct val="0"/>
              </a:spcBef>
            </a:pPr>
            <a:r>
              <a:rPr lang="en-US" sz="3879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Pet</a:t>
            </a:r>
            <a:r>
              <a:rPr lang="en-US" sz="4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879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Breeding</a:t>
            </a:r>
          </a:p>
        </p:txBody>
      </p:sp>
      <p:sp>
        <p:nvSpPr>
          <p:cNvPr id="65" name="TextBox 15">
            <a:extLst>
              <a:ext uri="{FF2B5EF4-FFF2-40B4-BE49-F238E27FC236}">
                <a16:creationId xmlns:a16="http://schemas.microsoft.com/office/drawing/2014/main" id="{12A25E04-4FB8-B5F9-A293-75D0FBB4147A}"/>
              </a:ext>
            </a:extLst>
          </p:cNvPr>
          <p:cNvSpPr txBox="1"/>
          <p:nvPr/>
        </p:nvSpPr>
        <p:spPr>
          <a:xfrm>
            <a:off x="7425685" y="2847292"/>
            <a:ext cx="3006880" cy="65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1"/>
              </a:lnSpc>
              <a:spcBef>
                <a:spcPct val="0"/>
              </a:spcBef>
            </a:pPr>
            <a:r>
              <a:rPr lang="en-US" sz="3879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Pet</a:t>
            </a:r>
            <a:r>
              <a:rPr lang="en-US" sz="36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879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Serving</a:t>
            </a:r>
          </a:p>
        </p:txBody>
      </p:sp>
      <p:sp>
        <p:nvSpPr>
          <p:cNvPr id="66" name="TextBox 16">
            <a:extLst>
              <a:ext uri="{FF2B5EF4-FFF2-40B4-BE49-F238E27FC236}">
                <a16:creationId xmlns:a16="http://schemas.microsoft.com/office/drawing/2014/main" id="{8AE7769B-FBF7-C3F8-5AE8-A79B9E584F7F}"/>
              </a:ext>
            </a:extLst>
          </p:cNvPr>
          <p:cNvSpPr txBox="1"/>
          <p:nvPr/>
        </p:nvSpPr>
        <p:spPr>
          <a:xfrm>
            <a:off x="12914851" y="3821714"/>
            <a:ext cx="4251840" cy="3445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212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Explore hundreds of adoptable pets from shelters near you. Review detailed profiles, apply online, and bring home a new best friend — fast and easy.</a:t>
            </a:r>
          </a:p>
          <a:p>
            <a:pPr algn="l">
              <a:lnSpc>
                <a:spcPts val="3008"/>
              </a:lnSpc>
            </a:pPr>
            <a:endParaRPr lang="en-US" sz="2212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008"/>
              </a:lnSpc>
            </a:pPr>
            <a:r>
              <a:rPr lang="en-US" sz="2212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"Find your perfect match and give a pet a second chance at happiness."</a:t>
            </a:r>
          </a:p>
        </p:txBody>
      </p:sp>
      <p:sp>
        <p:nvSpPr>
          <p:cNvPr id="67" name="TextBox 17">
            <a:extLst>
              <a:ext uri="{FF2B5EF4-FFF2-40B4-BE49-F238E27FC236}">
                <a16:creationId xmlns:a16="http://schemas.microsoft.com/office/drawing/2014/main" id="{E62FDDAF-8E7A-C01C-4AAA-8F0648EE6BC8}"/>
              </a:ext>
            </a:extLst>
          </p:cNvPr>
          <p:cNvSpPr txBox="1"/>
          <p:nvPr/>
        </p:nvSpPr>
        <p:spPr>
          <a:xfrm>
            <a:off x="13235634" y="3016814"/>
            <a:ext cx="3246295" cy="65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1"/>
              </a:lnSpc>
              <a:spcBef>
                <a:spcPct val="0"/>
              </a:spcBef>
            </a:pPr>
            <a:r>
              <a:rPr lang="en-US" sz="3879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Pet</a:t>
            </a:r>
            <a:r>
              <a:rPr lang="en-US" sz="40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879" dirty="0">
                <a:solidFill>
                  <a:srgbClr val="FFAE34"/>
                </a:solidFill>
                <a:latin typeface="Jua"/>
                <a:ea typeface="Jua"/>
                <a:cs typeface="Jua"/>
                <a:sym typeface="Jua"/>
              </a:rPr>
              <a:t>Adoption</a:t>
            </a:r>
          </a:p>
        </p:txBody>
      </p:sp>
      <p:sp>
        <p:nvSpPr>
          <p:cNvPr id="68" name="Freeform 18">
            <a:extLst>
              <a:ext uri="{FF2B5EF4-FFF2-40B4-BE49-F238E27FC236}">
                <a16:creationId xmlns:a16="http://schemas.microsoft.com/office/drawing/2014/main" id="{33B8CE41-4057-49F6-3295-41320F42EBAC}"/>
              </a:ext>
            </a:extLst>
          </p:cNvPr>
          <p:cNvSpPr/>
          <p:nvPr/>
        </p:nvSpPr>
        <p:spPr>
          <a:xfrm rot="18900000">
            <a:off x="4516" y="7315261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9" name="Freeform 19">
            <a:extLst>
              <a:ext uri="{FF2B5EF4-FFF2-40B4-BE49-F238E27FC236}">
                <a16:creationId xmlns:a16="http://schemas.microsoft.com/office/drawing/2014/main" id="{BA58AB99-AD3D-9D5B-F957-E21C3AEE7A47}"/>
              </a:ext>
            </a:extLst>
          </p:cNvPr>
          <p:cNvSpPr/>
          <p:nvPr/>
        </p:nvSpPr>
        <p:spPr>
          <a:xfrm rot="3129142">
            <a:off x="17166600" y="2824325"/>
            <a:ext cx="823482" cy="651174"/>
          </a:xfrm>
          <a:custGeom>
            <a:avLst/>
            <a:gdLst/>
            <a:ahLst/>
            <a:cxnLst/>
            <a:rect l="l" t="t" r="r" b="b"/>
            <a:pathLst>
              <a:path w="823482" h="651174">
                <a:moveTo>
                  <a:pt x="0" y="0"/>
                </a:moveTo>
                <a:lnTo>
                  <a:pt x="823482" y="0"/>
                </a:lnTo>
                <a:lnTo>
                  <a:pt x="823482" y="651175"/>
                </a:lnTo>
                <a:lnTo>
                  <a:pt x="0" y="6511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21">
            <a:extLst>
              <a:ext uri="{FF2B5EF4-FFF2-40B4-BE49-F238E27FC236}">
                <a16:creationId xmlns:a16="http://schemas.microsoft.com/office/drawing/2014/main" id="{37B9376E-0B52-C80B-09FF-70DCC115DAD1}"/>
              </a:ext>
            </a:extLst>
          </p:cNvPr>
          <p:cNvSpPr/>
          <p:nvPr/>
        </p:nvSpPr>
        <p:spPr>
          <a:xfrm>
            <a:off x="7969238" y="235369"/>
            <a:ext cx="493767" cy="378761"/>
          </a:xfrm>
          <a:custGeom>
            <a:avLst/>
            <a:gdLst/>
            <a:ahLst/>
            <a:cxnLst/>
            <a:rect l="l" t="t" r="r" b="b"/>
            <a:pathLst>
              <a:path w="493767" h="378761">
                <a:moveTo>
                  <a:pt x="0" y="0"/>
                </a:moveTo>
                <a:lnTo>
                  <a:pt x="493767" y="0"/>
                </a:lnTo>
                <a:lnTo>
                  <a:pt x="493767" y="378760"/>
                </a:lnTo>
                <a:lnTo>
                  <a:pt x="0" y="3787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TextBox 22">
            <a:extLst>
              <a:ext uri="{FF2B5EF4-FFF2-40B4-BE49-F238E27FC236}">
                <a16:creationId xmlns:a16="http://schemas.microsoft.com/office/drawing/2014/main" id="{F62CC8DF-EE99-15BB-242E-7021425B5710}"/>
              </a:ext>
            </a:extLst>
          </p:cNvPr>
          <p:cNvSpPr txBox="1"/>
          <p:nvPr/>
        </p:nvSpPr>
        <p:spPr>
          <a:xfrm>
            <a:off x="8610600" y="235369"/>
            <a:ext cx="2072316" cy="36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9"/>
              </a:lnSpc>
              <a:spcBef>
                <a:spcPct val="0"/>
              </a:spcBef>
            </a:pPr>
            <a:r>
              <a:rPr lang="en-US" sz="2270" dirty="0">
                <a:solidFill>
                  <a:srgbClr val="2856AD"/>
                </a:solidFill>
                <a:latin typeface="Jua"/>
                <a:ea typeface="Jua"/>
                <a:cs typeface="Jua"/>
                <a:sym typeface="Jua"/>
              </a:rPr>
              <a:t>PetCareTopia</a:t>
            </a:r>
          </a:p>
        </p:txBody>
      </p:sp>
      <p:sp>
        <p:nvSpPr>
          <p:cNvPr id="83" name="TextBox 12">
            <a:extLst>
              <a:ext uri="{FF2B5EF4-FFF2-40B4-BE49-F238E27FC236}">
                <a16:creationId xmlns:a16="http://schemas.microsoft.com/office/drawing/2014/main" id="{948580E9-3783-1275-33A4-D9DBAF082DD1}"/>
              </a:ext>
            </a:extLst>
          </p:cNvPr>
          <p:cNvSpPr txBox="1"/>
          <p:nvPr/>
        </p:nvSpPr>
        <p:spPr>
          <a:xfrm>
            <a:off x="6857765" y="3560874"/>
            <a:ext cx="4419286" cy="4214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212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From grooming and training to vet visits and boarding — our platform connects you with certified service providers near you.</a:t>
            </a:r>
          </a:p>
          <a:p>
            <a:pPr algn="l">
              <a:lnSpc>
                <a:spcPts val="3008"/>
              </a:lnSpc>
            </a:pPr>
            <a:endParaRPr lang="en-US" sz="2212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008"/>
              </a:lnSpc>
            </a:pPr>
            <a:r>
              <a:rPr lang="en-US" sz="2212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Book sessions, track appointments, and give your pet the best care possible.</a:t>
            </a:r>
          </a:p>
          <a:p>
            <a:pPr algn="l">
              <a:lnSpc>
                <a:spcPts val="3008"/>
              </a:lnSpc>
            </a:pPr>
            <a:endParaRPr lang="en-US" sz="2212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008"/>
              </a:lnSpc>
            </a:pPr>
            <a:r>
              <a:rPr lang="en-US" sz="2212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"All your pet’s needs in one place — clean, trained, healthy, and happy."</a:t>
            </a:r>
          </a:p>
        </p:txBody>
      </p:sp>
    </p:spTree>
    <p:extLst>
      <p:ext uri="{BB962C8B-B14F-4D97-AF65-F5344CB8AC3E}">
        <p14:creationId xmlns:p14="http://schemas.microsoft.com/office/powerpoint/2010/main" val="256121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1229</Words>
  <Application>Microsoft Office PowerPoint</Application>
  <PresentationFormat>Custom</PresentationFormat>
  <Paragraphs>209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Aptos</vt:lpstr>
      <vt:lpstr>Jua</vt:lpstr>
      <vt:lpstr>Sniglet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Blue Cute Illustration Pet Shop Presentation</dc:title>
  <cp:lastModifiedBy>Mohammed 20210804</cp:lastModifiedBy>
  <cp:revision>7</cp:revision>
  <dcterms:created xsi:type="dcterms:W3CDTF">2006-08-16T00:00:00Z</dcterms:created>
  <dcterms:modified xsi:type="dcterms:W3CDTF">2025-06-12T03:59:15Z</dcterms:modified>
  <dc:identifier>DAGp5NEGk7c</dc:identifier>
</cp:coreProperties>
</file>